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p:regular r:id="rId35"/>
      <p:bold r:id="rId36"/>
      <p:italic r:id="rId37"/>
      <p:boldItalic r:id="rId38"/>
    </p:embeddedFont>
    <p:embeddedFont>
      <p:font typeface="Lora"/>
      <p:regular r:id="rId39"/>
      <p:bold r:id="rId40"/>
      <p:italic r:id="rId41"/>
      <p:boldItalic r:id="rId42"/>
    </p:embeddedFont>
    <p:embeddedFont>
      <p:font typeface="EB Garamond"/>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ora-bold.fntdata"/><Relationship Id="rId20" Type="http://schemas.openxmlformats.org/officeDocument/2006/relationships/slide" Target="slides/slide15.xml"/><Relationship Id="rId42" Type="http://schemas.openxmlformats.org/officeDocument/2006/relationships/font" Target="fonts/Lora-boldItalic.fntdata"/><Relationship Id="rId41" Type="http://schemas.openxmlformats.org/officeDocument/2006/relationships/font" Target="fonts/Lora-italic.fntdata"/><Relationship Id="rId22" Type="http://schemas.openxmlformats.org/officeDocument/2006/relationships/slide" Target="slides/slide17.xml"/><Relationship Id="rId44" Type="http://schemas.openxmlformats.org/officeDocument/2006/relationships/font" Target="fonts/EBGaramond-bold.fntdata"/><Relationship Id="rId21" Type="http://schemas.openxmlformats.org/officeDocument/2006/relationships/slide" Target="slides/slide16.xml"/><Relationship Id="rId43" Type="http://schemas.openxmlformats.org/officeDocument/2006/relationships/font" Target="fonts/EBGaramond-regular.fntdata"/><Relationship Id="rId24" Type="http://schemas.openxmlformats.org/officeDocument/2006/relationships/slide" Target="slides/slide19.xml"/><Relationship Id="rId46" Type="http://schemas.openxmlformats.org/officeDocument/2006/relationships/font" Target="fonts/EBGaramond-boldItalic.fntdata"/><Relationship Id="rId23" Type="http://schemas.openxmlformats.org/officeDocument/2006/relationships/slide" Target="slides/slide18.xml"/><Relationship Id="rId45" Type="http://schemas.openxmlformats.org/officeDocument/2006/relationships/font" Target="fonts/EBGaramon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Lora-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ashlee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a9c96a91e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a9c96a91e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Kate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This is the function we coded for the covid cases bar graph.</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In line 1, we defined our function, cases, and added “state” as the parameter.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Secondly, we used pandas to read in the csv.</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Ne</a:t>
            </a:r>
            <a:r>
              <a:rPr lang="en" sz="1200">
                <a:latin typeface="Roboto"/>
                <a:ea typeface="Roboto"/>
                <a:cs typeface="Roboto"/>
                <a:sym typeface="Roboto"/>
              </a:rPr>
              <a:t>x</a:t>
            </a:r>
            <a:r>
              <a:rPr lang="en" sz="1200">
                <a:latin typeface="Roboto"/>
                <a:ea typeface="Roboto"/>
                <a:cs typeface="Roboto"/>
                <a:sym typeface="Roboto"/>
              </a:rPr>
              <a:t>t, we created a new dataframe containing only </a:t>
            </a:r>
            <a:r>
              <a:rPr lang="en" sz="1200">
                <a:latin typeface="Roboto"/>
                <a:ea typeface="Roboto"/>
                <a:cs typeface="Roboto"/>
                <a:sym typeface="Roboto"/>
              </a:rPr>
              <a:t>the</a:t>
            </a:r>
            <a:r>
              <a:rPr lang="en" sz="1200">
                <a:latin typeface="Roboto"/>
                <a:ea typeface="Roboto"/>
                <a:cs typeface="Roboto"/>
                <a:sym typeface="Roboto"/>
              </a:rPr>
              <a:t> date, state, and cases columns using .loc[].</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Then we began creating the visual using matplotlib syntax.</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The x-axis of our graph represents dates, while the y-axis represents cases.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Finally, we added a title, “Number of Covid-19 Cases Over Time in… specific state”, labels for each axis, and returned the function.</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a9c96a91e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a9c96a91e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Kate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Here is our bar graph for the number of COVID-19 cases over time in new york. As you can see, cases have been </a:t>
            </a:r>
            <a:r>
              <a:rPr lang="en" sz="1200">
                <a:latin typeface="Roboto"/>
                <a:ea typeface="Roboto"/>
                <a:cs typeface="Roboto"/>
                <a:sym typeface="Roboto"/>
              </a:rPr>
              <a:t>increasing</a:t>
            </a:r>
            <a:r>
              <a:rPr lang="en" sz="1200">
                <a:latin typeface="Roboto"/>
                <a:ea typeface="Roboto"/>
                <a:cs typeface="Roboto"/>
                <a:sym typeface="Roboto"/>
              </a:rPr>
              <a:t> since march 3, 2020, seemed to have flattened out during the summer of 2020, but dramatically spiked around December, 2020. Now, cases are continuing to increase, but at a </a:t>
            </a:r>
            <a:r>
              <a:rPr lang="en" sz="1200">
                <a:latin typeface="Roboto"/>
                <a:ea typeface="Roboto"/>
                <a:cs typeface="Roboto"/>
                <a:sym typeface="Roboto"/>
              </a:rPr>
              <a:t>much</a:t>
            </a:r>
            <a:r>
              <a:rPr lang="en" sz="1200">
                <a:latin typeface="Roboto"/>
                <a:ea typeface="Roboto"/>
                <a:cs typeface="Roboto"/>
                <a:sym typeface="Roboto"/>
              </a:rPr>
              <a:t> less extreme rate, thanks to the vaccine.</a:t>
            </a:r>
            <a:endParaRPr sz="1200">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a9c96a91e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a9c96a91e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Olivia - We started by defining the function, deaths, and adding state as a parameter. We read in the csv file using the pd.read function. Next, we made a dataframe which contained date, state, and deaths columns. Using matplotlib, we created the visualization of our date. The x-axis of the graph represents dates, and the y-axis represents the number of covid-19 deaths. We  titled </a:t>
            </a:r>
            <a:r>
              <a:rPr lang="en"/>
              <a:t>the graph, “</a:t>
            </a:r>
            <a:r>
              <a:rPr lang="en">
                <a:highlight>
                  <a:srgbClr val="FFFFFE"/>
                </a:highlight>
              </a:rPr>
              <a:t>Number of COVID-19 Cases Over Time in ". </a:t>
            </a:r>
            <a:endParaRPr>
              <a:highlight>
                <a:srgbClr val="FFFFFE"/>
              </a:highlight>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a9c96a91e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a9c96a91e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Olivia - This is the graph we created </a:t>
            </a:r>
            <a:r>
              <a:rPr lang="en"/>
              <a:t>showing</a:t>
            </a:r>
            <a:r>
              <a:rPr lang="en"/>
              <a:t> the number of covid-19 deaths on different dates from March 3rd 2020 to july 14th 2021. As </a:t>
            </a:r>
            <a:r>
              <a:rPr lang="en"/>
              <a:t>shown</a:t>
            </a:r>
            <a:r>
              <a:rPr lang="en"/>
              <a:t> in the graph, the number of deaths has been steadily increasing since March 3rd 2020.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a9c96a91e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a9c96a91e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Kate</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In line 1, we defined our function, uscases, and added “date” as the parameter.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Next, we used pandas to read in the csv and used the dfFormatter to create a new dataframe with only the cases column.</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Then, we listed 10 hex codes for our colors, created the choropleth map using go.Figure and defined the locationmode, locations, colorscale, and color bar title.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Finally, we assigned the map the title, “reported covid-19 cases in the us” and narrowed scope of the map to the us, and returned the figure.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a9c96a91e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a9c96a91e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Kate</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Here is our choropleth map for the number of reported COVID-19 cases in the us on July 14, 2021. As you can see by the red color, the number of cases was the highest in California, Texas, Florida, and New York at the time. These states reported the most cases due to their large populations.</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a9c96a91e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a9c96a91e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alicia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a9c96a91e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a9c96a91e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alicia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ab91e90f5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ab91e90f5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ashlee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ab91e90f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ab91e90f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ashlee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ea9c96a91e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ea9c96a91e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Hey y’all, this is ChiChi (I got kicked out </a:t>
            </a:r>
            <a:r>
              <a:rPr lang="en"/>
              <a:t>😩). I just want to say you all did an amazing job this unit and should be very proud of yourselves! Good luck on your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Hey ChiChi (if you’re still here)! Thanks so much for your help this week!!</a:t>
            </a:r>
            <a:endParaRPr/>
          </a:p>
          <a:p>
            <a:pPr indent="0" lvl="0" marL="0" rtl="0" algn="l">
              <a:spcBef>
                <a:spcPts val="0"/>
              </a:spcBef>
              <a:spcAft>
                <a:spcPts val="0"/>
              </a:spcAft>
              <a:buNone/>
            </a:pPr>
            <a:r>
              <a:rPr lang="en"/>
              <a:t>– Kate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ab91e90f5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ab91e90f5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ab91e90f5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ab91e90f5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ashlee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ab91e90f5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ab91e90f5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ashlee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ab91e90f5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ab91e90f5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ashlee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ab91e90f5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ab91e90f5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alicia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a9c96a91e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a9c96a91e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ashlee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a9c96a91e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a9c96a91e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Olivia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a9c96a91e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a9c96a91e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a9c96a91e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a9c96a91e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a9c96a91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a9c96a91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ashlee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a9c96a91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ea9c96a91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latin typeface="Roboto"/>
                <a:ea typeface="Roboto"/>
                <a:cs typeface="Roboto"/>
                <a:sym typeface="Roboto"/>
              </a:rPr>
              <a:t>Kate </a:t>
            </a:r>
            <a:endParaRPr sz="1200">
              <a:solidFill>
                <a:srgbClr val="595959"/>
              </a:solidFill>
              <a:latin typeface="Roboto"/>
              <a:ea typeface="Roboto"/>
              <a:cs typeface="Roboto"/>
              <a:sym typeface="Roboto"/>
            </a:endParaRPr>
          </a:p>
          <a:p>
            <a:pPr indent="0" lvl="0" marL="0" rtl="0" algn="l">
              <a:spcBef>
                <a:spcPts val="0"/>
              </a:spcBef>
              <a:spcAft>
                <a:spcPts val="0"/>
              </a:spcAft>
              <a:buNone/>
            </a:pPr>
            <a:r>
              <a:t/>
            </a:r>
            <a:endParaRPr sz="1200">
              <a:solidFill>
                <a:srgbClr val="595959"/>
              </a:solidFill>
              <a:latin typeface="Roboto"/>
              <a:ea typeface="Roboto"/>
              <a:cs typeface="Roboto"/>
              <a:sym typeface="Roboto"/>
            </a:endParaRPr>
          </a:p>
          <a:p>
            <a:pPr indent="0" lvl="0" marL="0" rtl="0" algn="l">
              <a:spcBef>
                <a:spcPts val="0"/>
              </a:spcBef>
              <a:spcAft>
                <a:spcPts val="0"/>
              </a:spcAft>
              <a:buNone/>
            </a:pPr>
            <a:r>
              <a:rPr lang="en" sz="1200">
                <a:solidFill>
                  <a:srgbClr val="595959"/>
                </a:solidFill>
                <a:latin typeface="Roboto"/>
                <a:ea typeface="Roboto"/>
                <a:cs typeface="Roboto"/>
                <a:sym typeface="Roboto"/>
              </a:rPr>
              <a:t>Although all of us are probably very familiar with New York, we wanted to give a </a:t>
            </a:r>
            <a:r>
              <a:rPr lang="en" sz="1200">
                <a:solidFill>
                  <a:srgbClr val="595959"/>
                </a:solidFill>
                <a:latin typeface="Roboto"/>
                <a:ea typeface="Roboto"/>
                <a:cs typeface="Roboto"/>
                <a:sym typeface="Roboto"/>
              </a:rPr>
              <a:t>brief</a:t>
            </a:r>
            <a:r>
              <a:rPr lang="en" sz="1200">
                <a:solidFill>
                  <a:srgbClr val="595959"/>
                </a:solidFill>
                <a:latin typeface="Roboto"/>
                <a:ea typeface="Roboto"/>
                <a:cs typeface="Roboto"/>
                <a:sym typeface="Roboto"/>
              </a:rPr>
              <a:t> overview on the history, population, and recent political developments of the state.</a:t>
            </a:r>
            <a:endParaRPr sz="1200">
              <a:solidFill>
                <a:srgbClr val="59595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595959"/>
              </a:solidFill>
              <a:latin typeface="Roboto"/>
              <a:ea typeface="Roboto"/>
              <a:cs typeface="Roboto"/>
              <a:sym typeface="Roboto"/>
            </a:endParaRPr>
          </a:p>
          <a:p>
            <a:pPr indent="-304800" lvl="0" marL="457200" rtl="0" algn="l">
              <a:spcBef>
                <a:spcPts val="0"/>
              </a:spcBef>
              <a:spcAft>
                <a:spcPts val="0"/>
              </a:spcAft>
              <a:buClr>
                <a:srgbClr val="595959"/>
              </a:buClr>
              <a:buSzPts val="1200"/>
              <a:buFont typeface="Roboto"/>
              <a:buChar char="●"/>
            </a:pPr>
            <a:r>
              <a:rPr lang="en" sz="1200">
                <a:solidFill>
                  <a:srgbClr val="595959"/>
                </a:solidFill>
                <a:latin typeface="Roboto"/>
                <a:ea typeface="Roboto"/>
                <a:cs typeface="Roboto"/>
                <a:sym typeface="Roboto"/>
              </a:rPr>
              <a:t>Native Americans came to NY around 5,000 years ago. </a:t>
            </a:r>
            <a:endParaRPr sz="1200">
              <a:solidFill>
                <a:srgbClr val="595959"/>
              </a:solidFill>
              <a:latin typeface="Roboto"/>
              <a:ea typeface="Roboto"/>
              <a:cs typeface="Roboto"/>
              <a:sym typeface="Roboto"/>
            </a:endParaRPr>
          </a:p>
          <a:p>
            <a:pPr indent="-304800" lvl="0" marL="457200" rtl="0" algn="l">
              <a:spcBef>
                <a:spcPts val="0"/>
              </a:spcBef>
              <a:spcAft>
                <a:spcPts val="0"/>
              </a:spcAft>
              <a:buClr>
                <a:srgbClr val="595959"/>
              </a:buClr>
              <a:buSzPts val="1200"/>
              <a:buFont typeface="Roboto"/>
              <a:buChar char="●"/>
            </a:pPr>
            <a:r>
              <a:rPr lang="en" sz="1200">
                <a:solidFill>
                  <a:srgbClr val="595959"/>
                </a:solidFill>
                <a:latin typeface="Roboto"/>
                <a:ea typeface="Roboto"/>
                <a:cs typeface="Roboto"/>
                <a:sym typeface="Roboto"/>
              </a:rPr>
              <a:t>In 1624, Dutch settlers established New Amsterdam on present-day Manhattan. </a:t>
            </a:r>
            <a:endParaRPr sz="1200">
              <a:solidFill>
                <a:srgbClr val="595959"/>
              </a:solidFill>
              <a:latin typeface="Roboto"/>
              <a:ea typeface="Roboto"/>
              <a:cs typeface="Roboto"/>
              <a:sym typeface="Roboto"/>
            </a:endParaRPr>
          </a:p>
          <a:p>
            <a:pPr indent="-304800" lvl="0" marL="457200" rtl="0" algn="l">
              <a:spcBef>
                <a:spcPts val="0"/>
              </a:spcBef>
              <a:spcAft>
                <a:spcPts val="0"/>
              </a:spcAft>
              <a:buClr>
                <a:srgbClr val="595959"/>
              </a:buClr>
              <a:buSzPts val="1200"/>
              <a:buFont typeface="Roboto"/>
              <a:buChar char="●"/>
            </a:pPr>
            <a:r>
              <a:rPr lang="en" sz="1200">
                <a:solidFill>
                  <a:srgbClr val="595959"/>
                </a:solidFill>
                <a:latin typeface="Roboto"/>
                <a:ea typeface="Roboto"/>
                <a:cs typeface="Roboto"/>
                <a:sym typeface="Roboto"/>
              </a:rPr>
              <a:t>New Amsterdam was renamed New York once the British took control of the area in 1664. </a:t>
            </a:r>
            <a:endParaRPr sz="1200">
              <a:solidFill>
                <a:srgbClr val="595959"/>
              </a:solidFill>
              <a:latin typeface="Roboto"/>
              <a:ea typeface="Roboto"/>
              <a:cs typeface="Roboto"/>
              <a:sym typeface="Roboto"/>
            </a:endParaRPr>
          </a:p>
          <a:p>
            <a:pPr indent="-304800" lvl="0" marL="457200" rtl="0" algn="l">
              <a:spcBef>
                <a:spcPts val="0"/>
              </a:spcBef>
              <a:spcAft>
                <a:spcPts val="0"/>
              </a:spcAft>
              <a:buClr>
                <a:srgbClr val="595959"/>
              </a:buClr>
              <a:buSzPts val="1200"/>
              <a:buFont typeface="Roboto"/>
              <a:buChar char="●"/>
            </a:pPr>
            <a:r>
              <a:rPr lang="en" sz="1200">
                <a:solidFill>
                  <a:srgbClr val="595959"/>
                </a:solidFill>
                <a:latin typeface="Roboto"/>
                <a:ea typeface="Roboto"/>
                <a:cs typeface="Roboto"/>
                <a:sym typeface="Roboto"/>
              </a:rPr>
              <a:t>After the American Revolution in 1776, New York became a U.S. colony, then a state soon after. </a:t>
            </a:r>
            <a:endParaRPr sz="1200">
              <a:solidFill>
                <a:srgbClr val="59595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595959"/>
              </a:solidFill>
              <a:latin typeface="Roboto"/>
              <a:ea typeface="Roboto"/>
              <a:cs typeface="Roboto"/>
              <a:sym typeface="Roboto"/>
            </a:endParaRPr>
          </a:p>
          <a:p>
            <a:pPr indent="-304800" lvl="0" marL="457200" rtl="0" algn="l">
              <a:spcBef>
                <a:spcPts val="0"/>
              </a:spcBef>
              <a:spcAft>
                <a:spcPts val="0"/>
              </a:spcAft>
              <a:buClr>
                <a:srgbClr val="595959"/>
              </a:buClr>
              <a:buSzPts val="1200"/>
              <a:buFont typeface="Roboto"/>
              <a:buChar char="●"/>
            </a:pPr>
            <a:r>
              <a:rPr lang="en" sz="1200">
                <a:solidFill>
                  <a:srgbClr val="595959"/>
                </a:solidFill>
                <a:latin typeface="Roboto"/>
                <a:ea typeface="Roboto"/>
                <a:cs typeface="Roboto"/>
                <a:sym typeface="Roboto"/>
              </a:rPr>
              <a:t>NY’s population of over 20 million people (as of 2020) makes it the fourth most populous state in the US. </a:t>
            </a:r>
            <a:endParaRPr sz="1200">
              <a:solidFill>
                <a:srgbClr val="595959"/>
              </a:solidFill>
              <a:latin typeface="Roboto"/>
              <a:ea typeface="Roboto"/>
              <a:cs typeface="Roboto"/>
              <a:sym typeface="Roboto"/>
            </a:endParaRPr>
          </a:p>
          <a:p>
            <a:pPr indent="-304800" lvl="0" marL="457200" rtl="0" algn="l">
              <a:spcBef>
                <a:spcPts val="0"/>
              </a:spcBef>
              <a:spcAft>
                <a:spcPts val="0"/>
              </a:spcAft>
              <a:buClr>
                <a:srgbClr val="595959"/>
              </a:buClr>
              <a:buSzPts val="1200"/>
              <a:buFont typeface="Roboto"/>
              <a:buChar char="●"/>
            </a:pPr>
            <a:r>
              <a:rPr lang="en" sz="1200">
                <a:solidFill>
                  <a:srgbClr val="595959"/>
                </a:solidFill>
                <a:latin typeface="Roboto"/>
                <a:ea typeface="Roboto"/>
                <a:cs typeface="Roboto"/>
                <a:sym typeface="Roboto"/>
              </a:rPr>
              <a:t>NYC is the most populous city in the United States, with around 8.5 million residents. </a:t>
            </a:r>
            <a:endParaRPr sz="1200">
              <a:solidFill>
                <a:srgbClr val="595959"/>
              </a:solidFill>
              <a:latin typeface="Roboto"/>
              <a:ea typeface="Roboto"/>
              <a:cs typeface="Roboto"/>
              <a:sym typeface="Roboto"/>
            </a:endParaRPr>
          </a:p>
          <a:p>
            <a:pPr indent="0" lvl="0" marL="0" rtl="0" algn="l">
              <a:spcBef>
                <a:spcPts val="0"/>
              </a:spcBef>
              <a:spcAft>
                <a:spcPts val="0"/>
              </a:spcAft>
              <a:buClr>
                <a:schemeClr val="dk1"/>
              </a:buClr>
              <a:buSzPts val="1018"/>
              <a:buFont typeface="Arial"/>
              <a:buNone/>
            </a:pPr>
            <a:r>
              <a:t/>
            </a:r>
            <a:endParaRPr sz="1200">
              <a:solidFill>
                <a:srgbClr val="595959"/>
              </a:solidFill>
              <a:latin typeface="Roboto"/>
              <a:ea typeface="Roboto"/>
              <a:cs typeface="Roboto"/>
              <a:sym typeface="Roboto"/>
            </a:endParaRPr>
          </a:p>
          <a:p>
            <a:pPr indent="-304800" lvl="0" marL="457200" rtl="0" algn="l">
              <a:spcBef>
                <a:spcPts val="0"/>
              </a:spcBef>
              <a:spcAft>
                <a:spcPts val="0"/>
              </a:spcAft>
              <a:buClr>
                <a:srgbClr val="595959"/>
              </a:buClr>
              <a:buSzPts val="1200"/>
              <a:buFont typeface="Roboto"/>
              <a:buChar char="●"/>
            </a:pPr>
            <a:r>
              <a:rPr lang="en" sz="1200">
                <a:solidFill>
                  <a:srgbClr val="595959"/>
                </a:solidFill>
                <a:latin typeface="Roboto"/>
                <a:ea typeface="Roboto"/>
                <a:cs typeface="Roboto"/>
                <a:sym typeface="Roboto"/>
              </a:rPr>
              <a:t>On August 10, Governor Andrew Cuomo declared he will resign effective in two weeks because of a sexual harassment scandal that has crippled his administration. </a:t>
            </a:r>
            <a:endParaRPr sz="1200">
              <a:solidFill>
                <a:srgbClr val="595959"/>
              </a:solidFill>
              <a:latin typeface="Roboto"/>
              <a:ea typeface="Roboto"/>
              <a:cs typeface="Roboto"/>
              <a:sym typeface="Roboto"/>
            </a:endParaRPr>
          </a:p>
          <a:p>
            <a:pPr indent="-304800" lvl="0" marL="457200" rtl="0" algn="l">
              <a:spcBef>
                <a:spcPts val="0"/>
              </a:spcBef>
              <a:spcAft>
                <a:spcPts val="0"/>
              </a:spcAft>
              <a:buClr>
                <a:srgbClr val="595959"/>
              </a:buClr>
              <a:buSzPts val="1200"/>
              <a:buFont typeface="Roboto"/>
              <a:buChar char="●"/>
            </a:pPr>
            <a:r>
              <a:rPr lang="en" sz="1200">
                <a:solidFill>
                  <a:srgbClr val="595959"/>
                </a:solidFill>
                <a:latin typeface="Roboto"/>
                <a:ea typeface="Roboto"/>
                <a:cs typeface="Roboto"/>
                <a:sym typeface="Roboto"/>
              </a:rPr>
              <a:t>He will be replaced by lieutenant governor and fellow democrat,  Kathy Hochul.</a:t>
            </a:r>
            <a:endParaRPr sz="1200">
              <a:solidFill>
                <a:srgbClr val="595959"/>
              </a:solidFill>
              <a:latin typeface="Roboto"/>
              <a:ea typeface="Roboto"/>
              <a:cs typeface="Roboto"/>
              <a:sym typeface="Roboto"/>
            </a:endParaRPr>
          </a:p>
          <a:p>
            <a:pPr indent="0" lvl="0" marL="0" rtl="0" algn="l">
              <a:spcBef>
                <a:spcPts val="120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a9c96a91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ea9c96a91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ashlee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a9c96a91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a9c96a91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alicia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ab91e90f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ab91e90f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alicia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a9c96a91e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ea9c96a91e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Olivia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a9c96a91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a9c96a91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595959"/>
                </a:solidFill>
                <a:latin typeface="Roboto"/>
                <a:ea typeface="Roboto"/>
                <a:cs typeface="Roboto"/>
                <a:sym typeface="Roboto"/>
              </a:rPr>
              <a:t>Olivia </a:t>
            </a:r>
            <a:endParaRPr sz="1200">
              <a:solidFill>
                <a:srgbClr val="595959"/>
              </a:solidFill>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595959"/>
                </a:solidFill>
                <a:latin typeface="Roboto"/>
                <a:ea typeface="Roboto"/>
                <a:cs typeface="Roboto"/>
                <a:sym typeface="Roboto"/>
              </a:rPr>
              <a:t>Summer 2020</a:t>
            </a:r>
            <a:endParaRPr sz="1200">
              <a:solidFill>
                <a:srgbClr val="595959"/>
              </a:solidFill>
              <a:latin typeface="Roboto"/>
              <a:ea typeface="Roboto"/>
              <a:cs typeface="Roboto"/>
              <a:sym typeface="Roboto"/>
            </a:endParaRPr>
          </a:p>
          <a:p>
            <a:pPr indent="-304800" lvl="0" marL="457200" rtl="0" algn="l">
              <a:lnSpc>
                <a:spcPct val="115000"/>
              </a:lnSpc>
              <a:spcBef>
                <a:spcPts val="1200"/>
              </a:spcBef>
              <a:spcAft>
                <a:spcPts val="0"/>
              </a:spcAft>
              <a:buClr>
                <a:srgbClr val="595959"/>
              </a:buClr>
              <a:buSzPts val="1200"/>
              <a:buFont typeface="Roboto"/>
              <a:buChar char="●"/>
            </a:pPr>
            <a:r>
              <a:rPr lang="en" sz="1200">
                <a:solidFill>
                  <a:srgbClr val="595959"/>
                </a:solidFill>
                <a:latin typeface="Roboto"/>
                <a:ea typeface="Roboto"/>
                <a:cs typeface="Roboto"/>
                <a:sym typeface="Roboto"/>
              </a:rPr>
              <a:t>As NY began phased reopening in the summer of 2020, people were eager to go out and resume some of their regular activities.</a:t>
            </a:r>
            <a:endParaRPr sz="1200">
              <a:solidFill>
                <a:srgbClr val="595959"/>
              </a:solidFill>
              <a:latin typeface="Roboto"/>
              <a:ea typeface="Roboto"/>
              <a:cs typeface="Roboto"/>
              <a:sym typeface="Roboto"/>
            </a:endParaRPr>
          </a:p>
          <a:p>
            <a:pPr indent="-304800" lvl="0" marL="457200" rtl="0" algn="l">
              <a:lnSpc>
                <a:spcPct val="115000"/>
              </a:lnSpc>
              <a:spcBef>
                <a:spcPts val="0"/>
              </a:spcBef>
              <a:spcAft>
                <a:spcPts val="0"/>
              </a:spcAft>
              <a:buClr>
                <a:srgbClr val="595959"/>
              </a:buClr>
              <a:buSzPts val="1200"/>
              <a:buFont typeface="Roboto"/>
              <a:buChar char="●"/>
            </a:pPr>
            <a:r>
              <a:rPr lang="en" sz="1200">
                <a:solidFill>
                  <a:srgbClr val="595959"/>
                </a:solidFill>
                <a:latin typeface="Roboto"/>
                <a:ea typeface="Roboto"/>
                <a:cs typeface="Roboto"/>
                <a:sym typeface="Roboto"/>
              </a:rPr>
              <a:t>But the number of people infected with the coronavirus was still high, and transmission of the virus was rekindled once people increased their activities and contact with each other.</a:t>
            </a:r>
            <a:endParaRPr sz="1200">
              <a:solidFill>
                <a:srgbClr val="595959"/>
              </a:solidFill>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595959"/>
                </a:solidFill>
                <a:latin typeface="Roboto"/>
                <a:ea typeface="Roboto"/>
                <a:cs typeface="Roboto"/>
                <a:sym typeface="Roboto"/>
              </a:rPr>
              <a:t>Fall 2020</a:t>
            </a:r>
            <a:endParaRPr sz="1200">
              <a:solidFill>
                <a:srgbClr val="595959"/>
              </a:solidFill>
              <a:latin typeface="Roboto"/>
              <a:ea typeface="Roboto"/>
              <a:cs typeface="Roboto"/>
              <a:sym typeface="Roboto"/>
            </a:endParaRPr>
          </a:p>
          <a:p>
            <a:pPr indent="-304800" lvl="0" marL="457200" rtl="0" algn="l">
              <a:lnSpc>
                <a:spcPct val="115000"/>
              </a:lnSpc>
              <a:spcBef>
                <a:spcPts val="1200"/>
              </a:spcBef>
              <a:spcAft>
                <a:spcPts val="0"/>
              </a:spcAft>
              <a:buClr>
                <a:srgbClr val="595959"/>
              </a:buClr>
              <a:buSzPts val="1200"/>
              <a:buFont typeface="Roboto"/>
              <a:buChar char="●"/>
            </a:pPr>
            <a:r>
              <a:rPr lang="en" sz="1200">
                <a:solidFill>
                  <a:srgbClr val="595959"/>
                </a:solidFill>
                <a:latin typeface="Roboto"/>
                <a:ea typeface="Roboto"/>
                <a:cs typeface="Roboto"/>
                <a:sym typeface="Roboto"/>
              </a:rPr>
              <a:t>As gyms, malls, schools, restaurants, and bars began reopening in the fall of 2020.</a:t>
            </a:r>
            <a:endParaRPr sz="1200">
              <a:solidFill>
                <a:srgbClr val="595959"/>
              </a:solidFill>
              <a:latin typeface="Roboto"/>
              <a:ea typeface="Roboto"/>
              <a:cs typeface="Roboto"/>
              <a:sym typeface="Roboto"/>
            </a:endParaRPr>
          </a:p>
          <a:p>
            <a:pPr indent="-304800" lvl="0" marL="457200" rtl="0" algn="l">
              <a:lnSpc>
                <a:spcPct val="115000"/>
              </a:lnSpc>
              <a:spcBef>
                <a:spcPts val="0"/>
              </a:spcBef>
              <a:spcAft>
                <a:spcPts val="0"/>
              </a:spcAft>
              <a:buClr>
                <a:srgbClr val="595959"/>
              </a:buClr>
              <a:buSzPts val="1200"/>
              <a:buFont typeface="Roboto"/>
              <a:buChar char="●"/>
            </a:pPr>
            <a:r>
              <a:rPr lang="en" sz="1200">
                <a:solidFill>
                  <a:srgbClr val="595959"/>
                </a:solidFill>
                <a:latin typeface="Roboto"/>
                <a:ea typeface="Roboto"/>
                <a:cs typeface="Roboto"/>
                <a:sym typeface="Roboto"/>
              </a:rPr>
              <a:t>NY reached half a million COVID cases as the US experienced a dramatic rise in transmission. </a:t>
            </a:r>
            <a:endParaRPr sz="1200">
              <a:solidFill>
                <a:srgbClr val="595959"/>
              </a:solidFill>
              <a:latin typeface="Roboto"/>
              <a:ea typeface="Roboto"/>
              <a:cs typeface="Roboto"/>
              <a:sym typeface="Roboto"/>
            </a:endParaRPr>
          </a:p>
          <a:p>
            <a:pPr indent="-304800" lvl="0" marL="457200" rtl="0" algn="l">
              <a:lnSpc>
                <a:spcPct val="115000"/>
              </a:lnSpc>
              <a:spcBef>
                <a:spcPts val="0"/>
              </a:spcBef>
              <a:spcAft>
                <a:spcPts val="0"/>
              </a:spcAft>
              <a:buClr>
                <a:srgbClr val="595959"/>
              </a:buClr>
              <a:buSzPts val="1200"/>
              <a:buFont typeface="Roboto"/>
              <a:buChar char="●"/>
            </a:pPr>
            <a:r>
              <a:rPr lang="en" sz="1200">
                <a:solidFill>
                  <a:srgbClr val="595959"/>
                </a:solidFill>
                <a:latin typeface="Roboto"/>
                <a:ea typeface="Roboto"/>
                <a:cs typeface="Roboto"/>
                <a:sym typeface="Roboto"/>
              </a:rPr>
              <a:t>Therefore, NY was forced to reinforce restrictions.</a:t>
            </a:r>
            <a:endParaRPr sz="1200">
              <a:solidFill>
                <a:srgbClr val="595959"/>
              </a:solidFill>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rgbClr val="595959"/>
              </a:solidFill>
              <a:latin typeface="Roboto"/>
              <a:ea typeface="Roboto"/>
              <a:cs typeface="Roboto"/>
              <a:sym typeface="Roboto"/>
            </a:endParaRPr>
          </a:p>
          <a:p>
            <a:pPr indent="0" lvl="0" marL="457200" rtl="0" algn="l">
              <a:lnSpc>
                <a:spcPct val="115000"/>
              </a:lnSpc>
              <a:spcBef>
                <a:spcPts val="1200"/>
              </a:spcBef>
              <a:spcAft>
                <a:spcPts val="0"/>
              </a:spcAft>
              <a:buNone/>
            </a:pPr>
            <a:r>
              <a:t/>
            </a:r>
            <a:endParaRPr sz="1200">
              <a:solidFill>
                <a:srgbClr val="595959"/>
              </a:solidFill>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rgbClr val="595959"/>
              </a:solidFill>
              <a:latin typeface="Roboto"/>
              <a:ea typeface="Roboto"/>
              <a:cs typeface="Roboto"/>
              <a:sym typeface="Roboto"/>
            </a:endParaRPr>
          </a:p>
          <a:p>
            <a:pPr indent="0" lvl="0" marL="0" rtl="0" algn="l">
              <a:lnSpc>
                <a:spcPct val="115000"/>
              </a:lnSpc>
              <a:spcBef>
                <a:spcPts val="120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ea9c96a91e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ea9c96a91e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Oliva - we started our code by importing the libraries we would need. Pandas would allow us to read in our data, Matplotlib allows us to create visualizations of the data, and plotly creates more sophisticated </a:t>
            </a:r>
            <a:r>
              <a:rPr lang="en">
                <a:solidFill>
                  <a:schemeClr val="dk1"/>
                </a:solidFill>
              </a:rPr>
              <a:t>visualizations. Next, we mounted our drives. A U.S. states list, state abbreviation list, latitude list, and longitude list were added to the code.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4CCC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2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jpg"/><Relationship Id="rId6"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ww.census.gov/quickfacts/NY" TargetMode="External"/><Relationship Id="rId4" Type="http://schemas.openxmlformats.org/officeDocument/2006/relationships/hyperlink" Target="https://www.investopedia.com/historical-timeline-of-covid-19-in-new-york-city-5071986" TargetMode="External"/><Relationship Id="rId5" Type="http://schemas.openxmlformats.org/officeDocument/2006/relationships/hyperlink" Target="https://kids.nationalgeographic.com/geography/states/article/new-york" TargetMode="External"/><Relationship Id="rId6" Type="http://schemas.openxmlformats.org/officeDocument/2006/relationships/hyperlink" Target="https://www.ny1.com/nyc/all-boroughs/news/2021/03/10/timeline--how-covid-19-changed-nyc" TargetMode="External"/><Relationship Id="rId7" Type="http://schemas.openxmlformats.org/officeDocument/2006/relationships/hyperlink" Target="https://www.census.gov/quickfacts/fact/table/NY/POP010220#POP010220" TargetMode="External"/><Relationship Id="rId8" Type="http://schemas.openxmlformats.org/officeDocument/2006/relationships/hyperlink" Target="https://www.kff.org/health-reform/issue-brief/pre-existing-condition-prevalence-for-individuals-and-familie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2065500"/>
            <a:ext cx="8520600" cy="731700"/>
          </a:xfrm>
          <a:prstGeom prst="rect">
            <a:avLst/>
          </a:prstGeom>
          <a:solidFill>
            <a:schemeClr val="dk1"/>
          </a:solidFill>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4200">
                <a:solidFill>
                  <a:schemeClr val="lt1"/>
                </a:solidFill>
                <a:latin typeface="Lora"/>
                <a:ea typeface="Lora"/>
                <a:cs typeface="Lora"/>
                <a:sym typeface="Lora"/>
              </a:rPr>
              <a:t>New York COVID- 19 Statistics</a:t>
            </a:r>
            <a:endParaRPr sz="4200">
              <a:solidFill>
                <a:schemeClr val="lt1"/>
              </a:solidFill>
              <a:latin typeface="Lora"/>
              <a:ea typeface="Lora"/>
              <a:cs typeface="Lora"/>
              <a:sym typeface="Lora"/>
            </a:endParaRPr>
          </a:p>
        </p:txBody>
      </p:sp>
      <p:sp>
        <p:nvSpPr>
          <p:cNvPr id="55" name="Google Shape;55;p13"/>
          <p:cNvSpPr txBox="1"/>
          <p:nvPr>
            <p:ph idx="1" type="subTitle"/>
          </p:nvPr>
        </p:nvSpPr>
        <p:spPr>
          <a:xfrm>
            <a:off x="3660750" y="2873400"/>
            <a:ext cx="1822500" cy="554100"/>
          </a:xfrm>
          <a:prstGeom prst="rect">
            <a:avLst/>
          </a:prstGeom>
          <a:solidFill>
            <a:schemeClr val="dk1"/>
          </a:solidFill>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solidFill>
                  <a:schemeClr val="lt1"/>
                </a:solidFill>
                <a:latin typeface="Lora"/>
                <a:ea typeface="Lora"/>
                <a:cs typeface="Lora"/>
                <a:sym typeface="Lora"/>
              </a:rPr>
              <a:t>Group 2</a:t>
            </a:r>
            <a:r>
              <a:rPr lang="en">
                <a:latin typeface="Lora"/>
                <a:ea typeface="Lora"/>
                <a:cs typeface="Lora"/>
                <a:sym typeface="Lora"/>
              </a:rPr>
              <a:t> </a:t>
            </a:r>
            <a:endParaRPr>
              <a:latin typeface="Lora"/>
              <a:ea typeface="Lora"/>
              <a:cs typeface="Lora"/>
              <a:sym typeface="L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Chart 1: Cases Bar Graph Code</a:t>
            </a:r>
            <a:endParaRPr>
              <a:latin typeface="Lora"/>
              <a:ea typeface="Lora"/>
              <a:cs typeface="Lora"/>
              <a:sym typeface="Lora"/>
            </a:endParaRPr>
          </a:p>
        </p:txBody>
      </p:sp>
      <p:pic>
        <p:nvPicPr>
          <p:cNvPr id="128" name="Google Shape;128;p22"/>
          <p:cNvPicPr preferRelativeResize="0"/>
          <p:nvPr/>
        </p:nvPicPr>
        <p:blipFill>
          <a:blip r:embed="rId3">
            <a:alphaModFix/>
          </a:blip>
          <a:stretch>
            <a:fillRect/>
          </a:stretch>
        </p:blipFill>
        <p:spPr>
          <a:xfrm>
            <a:off x="1372675" y="1080726"/>
            <a:ext cx="6398651" cy="36513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Chart 1</a:t>
            </a:r>
            <a:r>
              <a:rPr lang="en">
                <a:latin typeface="Lora"/>
                <a:ea typeface="Lora"/>
                <a:cs typeface="Lora"/>
                <a:sym typeface="Lora"/>
              </a:rPr>
              <a:t>: Cases Bar Graph Example</a:t>
            </a:r>
            <a:endParaRPr>
              <a:latin typeface="Lora"/>
              <a:ea typeface="Lora"/>
              <a:cs typeface="Lora"/>
              <a:sym typeface="Lora"/>
            </a:endParaRPr>
          </a:p>
        </p:txBody>
      </p:sp>
      <p:pic>
        <p:nvPicPr>
          <p:cNvPr id="134" name="Google Shape;134;p23"/>
          <p:cNvPicPr preferRelativeResize="0"/>
          <p:nvPr/>
        </p:nvPicPr>
        <p:blipFill>
          <a:blip r:embed="rId3">
            <a:alphaModFix/>
          </a:blip>
          <a:stretch>
            <a:fillRect/>
          </a:stretch>
        </p:blipFill>
        <p:spPr>
          <a:xfrm>
            <a:off x="1906050" y="1017725"/>
            <a:ext cx="4908892" cy="38209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Chart 2</a:t>
            </a:r>
            <a:r>
              <a:rPr lang="en">
                <a:latin typeface="Lora"/>
                <a:ea typeface="Lora"/>
                <a:cs typeface="Lora"/>
                <a:sym typeface="Lora"/>
              </a:rPr>
              <a:t>: Deaths Bar Graph Code</a:t>
            </a:r>
            <a:endParaRPr>
              <a:latin typeface="Lora"/>
              <a:ea typeface="Lora"/>
              <a:cs typeface="Lora"/>
              <a:sym typeface="Lora"/>
            </a:endParaRPr>
          </a:p>
        </p:txBody>
      </p:sp>
      <p:pic>
        <p:nvPicPr>
          <p:cNvPr id="140" name="Google Shape;140;p24"/>
          <p:cNvPicPr preferRelativeResize="0"/>
          <p:nvPr/>
        </p:nvPicPr>
        <p:blipFill>
          <a:blip r:embed="rId3">
            <a:alphaModFix/>
          </a:blip>
          <a:stretch>
            <a:fillRect/>
          </a:stretch>
        </p:blipFill>
        <p:spPr>
          <a:xfrm>
            <a:off x="1249900" y="1017725"/>
            <a:ext cx="6644210" cy="38209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Chart 2</a:t>
            </a:r>
            <a:r>
              <a:rPr lang="en">
                <a:latin typeface="Lora"/>
                <a:ea typeface="Lora"/>
                <a:cs typeface="Lora"/>
                <a:sym typeface="Lora"/>
              </a:rPr>
              <a:t>: Deaths Bar Graph Example</a:t>
            </a:r>
            <a:endParaRPr>
              <a:latin typeface="Lora"/>
              <a:ea typeface="Lora"/>
              <a:cs typeface="Lora"/>
              <a:sym typeface="Lora"/>
            </a:endParaRPr>
          </a:p>
        </p:txBody>
      </p:sp>
      <p:pic>
        <p:nvPicPr>
          <p:cNvPr id="146" name="Google Shape;146;p25"/>
          <p:cNvPicPr preferRelativeResize="0"/>
          <p:nvPr/>
        </p:nvPicPr>
        <p:blipFill>
          <a:blip r:embed="rId3">
            <a:alphaModFix/>
          </a:blip>
          <a:stretch>
            <a:fillRect/>
          </a:stretch>
        </p:blipFill>
        <p:spPr>
          <a:xfrm>
            <a:off x="1981650" y="1017725"/>
            <a:ext cx="5180692" cy="38209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Chart 3</a:t>
            </a:r>
            <a:r>
              <a:rPr lang="en">
                <a:latin typeface="Lora"/>
                <a:ea typeface="Lora"/>
                <a:cs typeface="Lora"/>
                <a:sym typeface="Lora"/>
              </a:rPr>
              <a:t>: Cases Choropleth Map Code</a:t>
            </a:r>
            <a:endParaRPr>
              <a:latin typeface="Lora"/>
              <a:ea typeface="Lora"/>
              <a:cs typeface="Lora"/>
              <a:sym typeface="Lora"/>
            </a:endParaRPr>
          </a:p>
        </p:txBody>
      </p:sp>
      <p:pic>
        <p:nvPicPr>
          <p:cNvPr id="152" name="Google Shape;152;p26"/>
          <p:cNvPicPr preferRelativeResize="0"/>
          <p:nvPr/>
        </p:nvPicPr>
        <p:blipFill>
          <a:blip r:embed="rId3">
            <a:alphaModFix/>
          </a:blip>
          <a:stretch>
            <a:fillRect/>
          </a:stretch>
        </p:blipFill>
        <p:spPr>
          <a:xfrm>
            <a:off x="1513913" y="1017725"/>
            <a:ext cx="6116168" cy="38209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Chart</a:t>
            </a:r>
            <a:r>
              <a:rPr lang="en">
                <a:latin typeface="Lora"/>
                <a:ea typeface="Lora"/>
                <a:cs typeface="Lora"/>
                <a:sym typeface="Lora"/>
              </a:rPr>
              <a:t> 3: Cases Choropleth Map Example</a:t>
            </a:r>
            <a:endParaRPr>
              <a:latin typeface="Lora"/>
              <a:ea typeface="Lora"/>
              <a:cs typeface="Lora"/>
              <a:sym typeface="Lora"/>
            </a:endParaRPr>
          </a:p>
        </p:txBody>
      </p:sp>
      <p:pic>
        <p:nvPicPr>
          <p:cNvPr id="158" name="Google Shape;158;p27"/>
          <p:cNvPicPr preferRelativeResize="0"/>
          <p:nvPr/>
        </p:nvPicPr>
        <p:blipFill>
          <a:blip r:embed="rId3">
            <a:alphaModFix/>
          </a:blip>
          <a:stretch>
            <a:fillRect/>
          </a:stretch>
        </p:blipFill>
        <p:spPr>
          <a:xfrm>
            <a:off x="152400" y="1170125"/>
            <a:ext cx="8839200" cy="37214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Chart</a:t>
            </a:r>
            <a:r>
              <a:rPr lang="en">
                <a:latin typeface="Lora"/>
                <a:ea typeface="Lora"/>
                <a:cs typeface="Lora"/>
                <a:sym typeface="Lora"/>
              </a:rPr>
              <a:t> 4: Deaths Choropleth Map Code</a:t>
            </a:r>
            <a:endParaRPr>
              <a:latin typeface="Lora"/>
              <a:ea typeface="Lora"/>
              <a:cs typeface="Lora"/>
              <a:sym typeface="Lora"/>
            </a:endParaRPr>
          </a:p>
        </p:txBody>
      </p:sp>
      <p:pic>
        <p:nvPicPr>
          <p:cNvPr id="164" name="Google Shape;164;p28"/>
          <p:cNvPicPr preferRelativeResize="0"/>
          <p:nvPr/>
        </p:nvPicPr>
        <p:blipFill>
          <a:blip r:embed="rId3">
            <a:alphaModFix/>
          </a:blip>
          <a:stretch>
            <a:fillRect/>
          </a:stretch>
        </p:blipFill>
        <p:spPr>
          <a:xfrm>
            <a:off x="1495500" y="1017725"/>
            <a:ext cx="6152993" cy="38209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Chart 4</a:t>
            </a:r>
            <a:r>
              <a:rPr lang="en">
                <a:latin typeface="Lora"/>
                <a:ea typeface="Lora"/>
                <a:cs typeface="Lora"/>
                <a:sym typeface="Lora"/>
              </a:rPr>
              <a:t>: Deaths Choropleth Map Graph</a:t>
            </a:r>
            <a:endParaRPr>
              <a:latin typeface="Lora"/>
              <a:ea typeface="Lora"/>
              <a:cs typeface="Lora"/>
              <a:sym typeface="Lora"/>
            </a:endParaRPr>
          </a:p>
        </p:txBody>
      </p:sp>
      <p:pic>
        <p:nvPicPr>
          <p:cNvPr id="170" name="Google Shape;170;p29"/>
          <p:cNvPicPr preferRelativeResize="0"/>
          <p:nvPr/>
        </p:nvPicPr>
        <p:blipFill>
          <a:blip r:embed="rId3">
            <a:alphaModFix/>
          </a:blip>
          <a:stretch>
            <a:fillRect/>
          </a:stretch>
        </p:blipFill>
        <p:spPr>
          <a:xfrm>
            <a:off x="152400" y="1170125"/>
            <a:ext cx="8839198" cy="375267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Lora"/>
                <a:ea typeface="Lora"/>
                <a:cs typeface="Lora"/>
                <a:sym typeface="Lora"/>
              </a:rPr>
              <a:t>Chart 5: Tests Conducted in NY Code</a:t>
            </a:r>
            <a:endParaRPr>
              <a:latin typeface="Lora"/>
              <a:ea typeface="Lora"/>
              <a:cs typeface="Lora"/>
              <a:sym typeface="Lora"/>
            </a:endParaRPr>
          </a:p>
        </p:txBody>
      </p:sp>
      <p:pic>
        <p:nvPicPr>
          <p:cNvPr id="176" name="Google Shape;176;p30"/>
          <p:cNvPicPr preferRelativeResize="0"/>
          <p:nvPr/>
        </p:nvPicPr>
        <p:blipFill>
          <a:blip r:embed="rId3">
            <a:alphaModFix/>
          </a:blip>
          <a:stretch>
            <a:fillRect/>
          </a:stretch>
        </p:blipFill>
        <p:spPr>
          <a:xfrm>
            <a:off x="1309700" y="1071550"/>
            <a:ext cx="6524601" cy="384095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Chart 5: Tests Conducted in NY Code</a:t>
            </a:r>
            <a:endParaRPr>
              <a:latin typeface="Lora"/>
              <a:ea typeface="Lora"/>
              <a:cs typeface="Lora"/>
              <a:sym typeface="Lora"/>
            </a:endParaRPr>
          </a:p>
        </p:txBody>
      </p:sp>
      <p:pic>
        <p:nvPicPr>
          <p:cNvPr id="182" name="Google Shape;182;p31"/>
          <p:cNvPicPr preferRelativeResize="0"/>
          <p:nvPr/>
        </p:nvPicPr>
        <p:blipFill>
          <a:blip r:embed="rId3">
            <a:alphaModFix/>
          </a:blip>
          <a:stretch>
            <a:fillRect/>
          </a:stretch>
        </p:blipFill>
        <p:spPr>
          <a:xfrm>
            <a:off x="152400" y="1242000"/>
            <a:ext cx="8839199" cy="293964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Meet The Team </a:t>
            </a:r>
            <a:endParaRPr>
              <a:latin typeface="Lora"/>
              <a:ea typeface="Lora"/>
              <a:cs typeface="Lora"/>
              <a:sym typeface="Lora"/>
            </a:endParaRPr>
          </a:p>
        </p:txBody>
      </p:sp>
      <p:sp>
        <p:nvSpPr>
          <p:cNvPr id="61" name="Google Shape;61;p14"/>
          <p:cNvSpPr txBox="1"/>
          <p:nvPr/>
        </p:nvSpPr>
        <p:spPr>
          <a:xfrm>
            <a:off x="311700" y="3095250"/>
            <a:ext cx="184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ora"/>
                <a:ea typeface="Lora"/>
                <a:cs typeface="Lora"/>
                <a:sym typeface="Lora"/>
              </a:rPr>
              <a:t>Alicia J.</a:t>
            </a:r>
            <a:endParaRPr sz="1800">
              <a:solidFill>
                <a:schemeClr val="dk1"/>
              </a:solidFill>
              <a:latin typeface="Lora"/>
              <a:ea typeface="Lora"/>
              <a:cs typeface="Lora"/>
              <a:sym typeface="Lora"/>
            </a:endParaRPr>
          </a:p>
        </p:txBody>
      </p:sp>
      <p:sp>
        <p:nvSpPr>
          <p:cNvPr id="62" name="Google Shape;62;p14"/>
          <p:cNvSpPr txBox="1"/>
          <p:nvPr/>
        </p:nvSpPr>
        <p:spPr>
          <a:xfrm>
            <a:off x="4920025" y="3095250"/>
            <a:ext cx="184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ora"/>
                <a:ea typeface="Lora"/>
                <a:cs typeface="Lora"/>
                <a:sym typeface="Lora"/>
              </a:rPr>
              <a:t>Kate S. </a:t>
            </a:r>
            <a:endParaRPr sz="1800">
              <a:solidFill>
                <a:schemeClr val="dk1"/>
              </a:solidFill>
              <a:latin typeface="Lora"/>
              <a:ea typeface="Lora"/>
              <a:cs typeface="Lora"/>
              <a:sym typeface="Lora"/>
            </a:endParaRPr>
          </a:p>
        </p:txBody>
      </p:sp>
      <p:sp>
        <p:nvSpPr>
          <p:cNvPr id="63" name="Google Shape;63;p14"/>
          <p:cNvSpPr txBox="1"/>
          <p:nvPr/>
        </p:nvSpPr>
        <p:spPr>
          <a:xfrm>
            <a:off x="6931975" y="3095250"/>
            <a:ext cx="1848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800">
                <a:solidFill>
                  <a:schemeClr val="dk1"/>
                </a:solidFill>
                <a:latin typeface="Lora"/>
                <a:ea typeface="Lora"/>
                <a:cs typeface="Lora"/>
                <a:sym typeface="Lora"/>
              </a:rPr>
              <a:t>Olivia G.</a:t>
            </a:r>
            <a:endParaRPr sz="1800">
              <a:solidFill>
                <a:schemeClr val="dk1"/>
              </a:solidFill>
              <a:latin typeface="Lora"/>
              <a:ea typeface="Lora"/>
              <a:cs typeface="Lora"/>
              <a:sym typeface="Lora"/>
            </a:endParaRPr>
          </a:p>
        </p:txBody>
      </p:sp>
      <p:sp>
        <p:nvSpPr>
          <p:cNvPr id="64" name="Google Shape;64;p14"/>
          <p:cNvSpPr txBox="1"/>
          <p:nvPr/>
        </p:nvSpPr>
        <p:spPr>
          <a:xfrm>
            <a:off x="2682025" y="3095250"/>
            <a:ext cx="184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ora"/>
                <a:ea typeface="Lora"/>
                <a:cs typeface="Lora"/>
                <a:sym typeface="Lora"/>
              </a:rPr>
              <a:t>Ashlee T.</a:t>
            </a:r>
            <a:endParaRPr sz="1800">
              <a:solidFill>
                <a:schemeClr val="dk1"/>
              </a:solidFill>
              <a:latin typeface="Lora"/>
              <a:ea typeface="Lora"/>
              <a:cs typeface="Lora"/>
              <a:sym typeface="Lora"/>
            </a:endParaRPr>
          </a:p>
        </p:txBody>
      </p:sp>
      <p:sp>
        <p:nvSpPr>
          <p:cNvPr id="65" name="Google Shape;65;p14"/>
          <p:cNvSpPr txBox="1"/>
          <p:nvPr/>
        </p:nvSpPr>
        <p:spPr>
          <a:xfrm>
            <a:off x="197563" y="3556950"/>
            <a:ext cx="2077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Lora"/>
                <a:ea typeface="Lora"/>
                <a:cs typeface="Lora"/>
                <a:sym typeface="Lora"/>
              </a:rPr>
              <a:t>c</a:t>
            </a:r>
            <a:r>
              <a:rPr lang="en" sz="1300">
                <a:solidFill>
                  <a:schemeClr val="dk1"/>
                </a:solidFill>
                <a:latin typeface="Lora"/>
                <a:ea typeface="Lora"/>
                <a:cs typeface="Lora"/>
                <a:sym typeface="Lora"/>
              </a:rPr>
              <a:t>oding screen sharing, coding driver </a:t>
            </a:r>
            <a:endParaRPr sz="1300">
              <a:solidFill>
                <a:schemeClr val="dk1"/>
              </a:solidFill>
              <a:latin typeface="Lora"/>
              <a:ea typeface="Lora"/>
              <a:cs typeface="Lora"/>
              <a:sym typeface="Lora"/>
            </a:endParaRPr>
          </a:p>
        </p:txBody>
      </p:sp>
      <p:sp>
        <p:nvSpPr>
          <p:cNvPr id="66" name="Google Shape;66;p14"/>
          <p:cNvSpPr txBox="1"/>
          <p:nvPr/>
        </p:nvSpPr>
        <p:spPr>
          <a:xfrm>
            <a:off x="2558800" y="3556950"/>
            <a:ext cx="2077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100"/>
              <a:buFont typeface="Arial"/>
              <a:buNone/>
            </a:pPr>
            <a:r>
              <a:rPr lang="en" sz="1300">
                <a:latin typeface="Lora"/>
                <a:ea typeface="Lora"/>
                <a:cs typeface="Lora"/>
                <a:sym typeface="Lora"/>
              </a:rPr>
              <a:t>presentation formatting,</a:t>
            </a:r>
            <a:endParaRPr sz="1300">
              <a:latin typeface="Lora"/>
              <a:ea typeface="Lora"/>
              <a:cs typeface="Lora"/>
              <a:sym typeface="Lora"/>
            </a:endParaRPr>
          </a:p>
          <a:p>
            <a:pPr indent="0" lvl="0" marL="0" rtl="0" algn="ctr">
              <a:spcBef>
                <a:spcPts val="0"/>
              </a:spcBef>
              <a:spcAft>
                <a:spcPts val="0"/>
              </a:spcAft>
              <a:buClr>
                <a:srgbClr val="000000"/>
              </a:buClr>
              <a:buSzPts val="1100"/>
              <a:buFont typeface="Arial"/>
              <a:buNone/>
            </a:pPr>
            <a:r>
              <a:rPr lang="en" sz="1300">
                <a:latin typeface="Lora"/>
                <a:ea typeface="Lora"/>
                <a:cs typeface="Lora"/>
                <a:sym typeface="Lora"/>
              </a:rPr>
              <a:t>coding </a:t>
            </a:r>
            <a:r>
              <a:rPr lang="en" sz="1300">
                <a:latin typeface="Lora"/>
                <a:ea typeface="Lora"/>
                <a:cs typeface="Lora"/>
                <a:sym typeface="Lora"/>
              </a:rPr>
              <a:t>navigating</a:t>
            </a:r>
            <a:endParaRPr sz="1800">
              <a:latin typeface="Lora"/>
              <a:ea typeface="Lora"/>
              <a:cs typeface="Lora"/>
              <a:sym typeface="Lora"/>
            </a:endParaRPr>
          </a:p>
        </p:txBody>
      </p:sp>
      <p:sp>
        <p:nvSpPr>
          <p:cNvPr id="67" name="Google Shape;67;p14"/>
          <p:cNvSpPr txBox="1"/>
          <p:nvPr/>
        </p:nvSpPr>
        <p:spPr>
          <a:xfrm>
            <a:off x="4920025" y="3556950"/>
            <a:ext cx="1848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100"/>
              <a:buFont typeface="Arial"/>
              <a:buNone/>
            </a:pPr>
            <a:r>
              <a:rPr lang="en" sz="1300">
                <a:solidFill>
                  <a:schemeClr val="dk1"/>
                </a:solidFill>
                <a:latin typeface="Lora"/>
                <a:ea typeface="Lora"/>
                <a:cs typeface="Lora"/>
                <a:sym typeface="Lora"/>
              </a:rPr>
              <a:t>c</a:t>
            </a:r>
            <a:r>
              <a:rPr lang="en" sz="1300">
                <a:solidFill>
                  <a:schemeClr val="dk1"/>
                </a:solidFill>
                <a:latin typeface="Lora"/>
                <a:ea typeface="Lora"/>
                <a:cs typeface="Lora"/>
                <a:sym typeface="Lora"/>
              </a:rPr>
              <a:t>oding navigating, researching </a:t>
            </a:r>
            <a:endParaRPr sz="1300">
              <a:solidFill>
                <a:schemeClr val="dk1"/>
              </a:solidFill>
              <a:latin typeface="Lora"/>
              <a:ea typeface="Lora"/>
              <a:cs typeface="Lora"/>
              <a:sym typeface="Lora"/>
            </a:endParaRPr>
          </a:p>
        </p:txBody>
      </p:sp>
      <p:sp>
        <p:nvSpPr>
          <p:cNvPr id="68" name="Google Shape;68;p14"/>
          <p:cNvSpPr txBox="1"/>
          <p:nvPr/>
        </p:nvSpPr>
        <p:spPr>
          <a:xfrm>
            <a:off x="6986625" y="3556950"/>
            <a:ext cx="18489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300">
                <a:solidFill>
                  <a:schemeClr val="dk1"/>
                </a:solidFill>
                <a:latin typeface="Lora"/>
                <a:ea typeface="Lora"/>
                <a:cs typeface="Lora"/>
                <a:sym typeface="Lora"/>
              </a:rPr>
              <a:t>presentation screen sharing, code commenter </a:t>
            </a:r>
            <a:endParaRPr sz="1800">
              <a:solidFill>
                <a:schemeClr val="dk1"/>
              </a:solidFill>
              <a:latin typeface="Lora"/>
              <a:ea typeface="Lora"/>
              <a:cs typeface="Lora"/>
              <a:sym typeface="Lora"/>
            </a:endParaRPr>
          </a:p>
        </p:txBody>
      </p:sp>
      <p:pic>
        <p:nvPicPr>
          <p:cNvPr id="69" name="Google Shape;69;p14"/>
          <p:cNvPicPr preferRelativeResize="0"/>
          <p:nvPr/>
        </p:nvPicPr>
        <p:blipFill>
          <a:blip r:embed="rId3">
            <a:alphaModFix/>
          </a:blip>
          <a:stretch>
            <a:fillRect/>
          </a:stretch>
        </p:blipFill>
        <p:spPr>
          <a:xfrm>
            <a:off x="2814924" y="1494075"/>
            <a:ext cx="1583100" cy="1371225"/>
          </a:xfrm>
          <a:prstGeom prst="rect">
            <a:avLst/>
          </a:prstGeom>
          <a:noFill/>
          <a:ln>
            <a:noFill/>
          </a:ln>
        </p:spPr>
      </p:pic>
      <p:pic>
        <p:nvPicPr>
          <p:cNvPr id="70" name="Google Shape;70;p14"/>
          <p:cNvPicPr preferRelativeResize="0"/>
          <p:nvPr/>
        </p:nvPicPr>
        <p:blipFill rotWithShape="1">
          <a:blip r:embed="rId4">
            <a:alphaModFix/>
          </a:blip>
          <a:srcRect b="20797" l="0" r="0" t="20320"/>
          <a:stretch/>
        </p:blipFill>
        <p:spPr>
          <a:xfrm>
            <a:off x="444600" y="1459325"/>
            <a:ext cx="1583101" cy="1656001"/>
          </a:xfrm>
          <a:prstGeom prst="rect">
            <a:avLst/>
          </a:prstGeom>
          <a:noFill/>
          <a:ln>
            <a:noFill/>
          </a:ln>
        </p:spPr>
      </p:pic>
      <p:pic>
        <p:nvPicPr>
          <p:cNvPr id="71" name="Google Shape;71;p14"/>
          <p:cNvPicPr preferRelativeResize="0"/>
          <p:nvPr/>
        </p:nvPicPr>
        <p:blipFill rotWithShape="1">
          <a:blip r:embed="rId5">
            <a:alphaModFix/>
          </a:blip>
          <a:srcRect b="0" l="0" r="10273" t="0"/>
          <a:stretch/>
        </p:blipFill>
        <p:spPr>
          <a:xfrm>
            <a:off x="4920026" y="1494075"/>
            <a:ext cx="1848900" cy="1371225"/>
          </a:xfrm>
          <a:prstGeom prst="rect">
            <a:avLst/>
          </a:prstGeom>
          <a:noFill/>
          <a:ln>
            <a:noFill/>
          </a:ln>
        </p:spPr>
      </p:pic>
      <p:pic>
        <p:nvPicPr>
          <p:cNvPr id="72" name="Google Shape;72;p14"/>
          <p:cNvPicPr preferRelativeResize="0"/>
          <p:nvPr/>
        </p:nvPicPr>
        <p:blipFill>
          <a:blip r:embed="rId6">
            <a:alphaModFix/>
          </a:blip>
          <a:stretch>
            <a:fillRect/>
          </a:stretch>
        </p:blipFill>
        <p:spPr>
          <a:xfrm>
            <a:off x="7209788" y="1084750"/>
            <a:ext cx="1293280" cy="19434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Chart 5: Tests Conducted in NY Graph</a:t>
            </a:r>
            <a:endParaRPr>
              <a:latin typeface="Lora"/>
              <a:ea typeface="Lora"/>
              <a:cs typeface="Lora"/>
              <a:sym typeface="Lora"/>
            </a:endParaRPr>
          </a:p>
        </p:txBody>
      </p:sp>
      <p:pic>
        <p:nvPicPr>
          <p:cNvPr id="188" name="Google Shape;188;p32"/>
          <p:cNvPicPr preferRelativeResize="0"/>
          <p:nvPr/>
        </p:nvPicPr>
        <p:blipFill>
          <a:blip r:embed="rId3">
            <a:alphaModFix/>
          </a:blip>
          <a:stretch>
            <a:fillRect/>
          </a:stretch>
        </p:blipFill>
        <p:spPr>
          <a:xfrm>
            <a:off x="1435700" y="1067475"/>
            <a:ext cx="5960102" cy="382097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Chart 6: New Positives in NY Code</a:t>
            </a:r>
            <a:endParaRPr>
              <a:latin typeface="Lora"/>
              <a:ea typeface="Lora"/>
              <a:cs typeface="Lora"/>
              <a:sym typeface="Lora"/>
            </a:endParaRPr>
          </a:p>
        </p:txBody>
      </p:sp>
      <p:pic>
        <p:nvPicPr>
          <p:cNvPr id="194" name="Google Shape;194;p33"/>
          <p:cNvPicPr preferRelativeResize="0"/>
          <p:nvPr/>
        </p:nvPicPr>
        <p:blipFill>
          <a:blip r:embed="rId3">
            <a:alphaModFix/>
          </a:blip>
          <a:stretch>
            <a:fillRect/>
          </a:stretch>
        </p:blipFill>
        <p:spPr>
          <a:xfrm>
            <a:off x="1325863" y="1108525"/>
            <a:ext cx="6492276" cy="38209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Chart 6: New Positives in NY Code</a:t>
            </a:r>
            <a:endParaRPr>
              <a:latin typeface="Lora"/>
              <a:ea typeface="Lora"/>
              <a:cs typeface="Lora"/>
              <a:sym typeface="Lora"/>
            </a:endParaRPr>
          </a:p>
        </p:txBody>
      </p:sp>
      <p:pic>
        <p:nvPicPr>
          <p:cNvPr id="200" name="Google Shape;200;p34"/>
          <p:cNvPicPr preferRelativeResize="0"/>
          <p:nvPr/>
        </p:nvPicPr>
        <p:blipFill>
          <a:blip r:embed="rId3">
            <a:alphaModFix/>
          </a:blip>
          <a:stretch>
            <a:fillRect/>
          </a:stretch>
        </p:blipFill>
        <p:spPr>
          <a:xfrm>
            <a:off x="152400" y="1365200"/>
            <a:ext cx="8839197" cy="265855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Chart 6: New Positives in NY Graph</a:t>
            </a:r>
            <a:endParaRPr>
              <a:latin typeface="Lora"/>
              <a:ea typeface="Lora"/>
              <a:cs typeface="Lora"/>
              <a:sym typeface="Lora"/>
            </a:endParaRPr>
          </a:p>
        </p:txBody>
      </p:sp>
      <p:pic>
        <p:nvPicPr>
          <p:cNvPr id="206" name="Google Shape;206;p35"/>
          <p:cNvPicPr preferRelativeResize="0"/>
          <p:nvPr/>
        </p:nvPicPr>
        <p:blipFill>
          <a:blip r:embed="rId3">
            <a:alphaModFix/>
          </a:blip>
          <a:stretch>
            <a:fillRect/>
          </a:stretch>
        </p:blipFill>
        <p:spPr>
          <a:xfrm>
            <a:off x="1466500" y="1017725"/>
            <a:ext cx="5609191" cy="38209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Final Thoughts on NY’s Covid Strategy</a:t>
            </a:r>
            <a:endParaRPr>
              <a:latin typeface="Lora"/>
              <a:ea typeface="Lora"/>
              <a:cs typeface="Lora"/>
              <a:sym typeface="Lora"/>
            </a:endParaRPr>
          </a:p>
        </p:txBody>
      </p:sp>
      <p:sp>
        <p:nvSpPr>
          <p:cNvPr id="212" name="Google Shape;212;p36"/>
          <p:cNvSpPr txBox="1"/>
          <p:nvPr>
            <p:ph idx="1" type="body"/>
          </p:nvPr>
        </p:nvSpPr>
        <p:spPr>
          <a:xfrm>
            <a:off x="311700" y="1374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Lora"/>
              <a:buChar char="●"/>
            </a:pPr>
            <a:r>
              <a:rPr lang="en">
                <a:latin typeface="Lora"/>
                <a:ea typeface="Lora"/>
                <a:cs typeface="Lora"/>
                <a:sym typeface="Lora"/>
              </a:rPr>
              <a:t>Based off of the statistics and visualizations created, the NY’s Covid Strategy could’ve been improved. </a:t>
            </a:r>
            <a:endParaRPr>
              <a:latin typeface="Lora"/>
              <a:ea typeface="Lora"/>
              <a:cs typeface="Lora"/>
              <a:sym typeface="Lora"/>
            </a:endParaRPr>
          </a:p>
          <a:p>
            <a:pPr indent="-342900" lvl="0" marL="457200" rtl="0" algn="l">
              <a:spcBef>
                <a:spcPts val="0"/>
              </a:spcBef>
              <a:spcAft>
                <a:spcPts val="0"/>
              </a:spcAft>
              <a:buSzPts val="1800"/>
              <a:buFont typeface="Lora"/>
              <a:buChar char="●"/>
            </a:pPr>
            <a:r>
              <a:rPr lang="en">
                <a:latin typeface="Lora"/>
                <a:ea typeface="Lora"/>
                <a:cs typeface="Lora"/>
                <a:sym typeface="Lora"/>
              </a:rPr>
              <a:t>As shown in the New P</a:t>
            </a:r>
            <a:r>
              <a:rPr lang="en">
                <a:latin typeface="Lora"/>
                <a:ea typeface="Lora"/>
                <a:cs typeface="Lora"/>
                <a:sym typeface="Lora"/>
              </a:rPr>
              <a:t>ositives</a:t>
            </a:r>
            <a:r>
              <a:rPr lang="en">
                <a:latin typeface="Lora"/>
                <a:ea typeface="Lora"/>
                <a:cs typeface="Lora"/>
                <a:sym typeface="Lora"/>
              </a:rPr>
              <a:t> in US Graph, there were many positive cases of  covid in December of 2020, only to decrease and increase again in July of 2021. </a:t>
            </a:r>
            <a:endParaRPr>
              <a:latin typeface="Lora"/>
              <a:ea typeface="Lora"/>
              <a:cs typeface="Lora"/>
              <a:sym typeface="Lora"/>
            </a:endParaRPr>
          </a:p>
          <a:p>
            <a:pPr indent="-342900" lvl="0" marL="457200" rtl="0" algn="l">
              <a:spcBef>
                <a:spcPts val="0"/>
              </a:spcBef>
              <a:spcAft>
                <a:spcPts val="0"/>
              </a:spcAft>
              <a:buSzPts val="1800"/>
              <a:buFont typeface="Lora"/>
              <a:buChar char="●"/>
            </a:pPr>
            <a:r>
              <a:rPr lang="en">
                <a:latin typeface="Lora"/>
                <a:ea typeface="Lora"/>
                <a:cs typeface="Lora"/>
                <a:sym typeface="Lora"/>
              </a:rPr>
              <a:t>According to the deaths of Covid graph, there was a high number of 50-60 thousand.</a:t>
            </a:r>
            <a:endParaRPr>
              <a:latin typeface="Lora"/>
              <a:ea typeface="Lora"/>
              <a:cs typeface="Lora"/>
              <a:sym typeface="Lora"/>
            </a:endParaRPr>
          </a:p>
          <a:p>
            <a:pPr indent="-342900" lvl="0" marL="457200" rtl="0" algn="l">
              <a:spcBef>
                <a:spcPts val="0"/>
              </a:spcBef>
              <a:spcAft>
                <a:spcPts val="0"/>
              </a:spcAft>
              <a:buSzPts val="1800"/>
              <a:buFont typeface="Lora"/>
              <a:buChar char="●"/>
            </a:pPr>
            <a:r>
              <a:rPr lang="en">
                <a:latin typeface="Lora"/>
                <a:ea typeface="Lora"/>
                <a:cs typeface="Lora"/>
                <a:sym typeface="Lora"/>
              </a:rPr>
              <a:t>Improvements of the strategy such as stricter mask mandates, earlier testing, compliance to the new regulations by the public, could’ve been </a:t>
            </a:r>
            <a:r>
              <a:rPr lang="en">
                <a:latin typeface="Lora"/>
                <a:ea typeface="Lora"/>
                <a:cs typeface="Lora"/>
                <a:sym typeface="Lora"/>
              </a:rPr>
              <a:t>implemented</a:t>
            </a:r>
            <a:r>
              <a:rPr lang="en">
                <a:latin typeface="Lora"/>
                <a:ea typeface="Lora"/>
                <a:cs typeface="Lora"/>
                <a:sym typeface="Lora"/>
              </a:rPr>
              <a:t> to better NY’s Covid Strategy.</a:t>
            </a:r>
            <a:endParaRPr>
              <a:latin typeface="Lora"/>
              <a:ea typeface="Lora"/>
              <a:cs typeface="Lora"/>
              <a:sym typeface="Lora"/>
            </a:endParaRPr>
          </a:p>
          <a:p>
            <a:pPr indent="0" lvl="0" marL="0" rtl="0" algn="l">
              <a:spcBef>
                <a:spcPts val="1200"/>
              </a:spcBef>
              <a:spcAft>
                <a:spcPts val="1200"/>
              </a:spcAft>
              <a:buNone/>
            </a:pPr>
            <a:r>
              <a:t/>
            </a:r>
            <a:endParaRPr>
              <a:latin typeface="Lora"/>
              <a:ea typeface="Lora"/>
              <a:cs typeface="Lora"/>
              <a:sym typeface="Lor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Coding Challenges</a:t>
            </a:r>
            <a:endParaRPr>
              <a:latin typeface="Lora"/>
              <a:ea typeface="Lora"/>
              <a:cs typeface="Lora"/>
              <a:sym typeface="Lora"/>
            </a:endParaRPr>
          </a:p>
        </p:txBody>
      </p:sp>
      <p:sp>
        <p:nvSpPr>
          <p:cNvPr id="218" name="Google Shape;21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Font typeface="Lora"/>
              <a:buChar char="●"/>
            </a:pPr>
            <a:r>
              <a:rPr lang="en">
                <a:latin typeface="Lora"/>
                <a:ea typeface="Lora"/>
                <a:cs typeface="Lora"/>
                <a:sym typeface="Lora"/>
              </a:rPr>
              <a:t>We had an issue getting the dates on the bar graph to show up clearly </a:t>
            </a:r>
            <a:endParaRPr>
              <a:latin typeface="Lora"/>
              <a:ea typeface="Lora"/>
              <a:cs typeface="Lora"/>
              <a:sym typeface="Lora"/>
            </a:endParaRPr>
          </a:p>
          <a:p>
            <a:pPr indent="-342900" lvl="1" marL="914400" rtl="0" algn="l">
              <a:spcBef>
                <a:spcPts val="0"/>
              </a:spcBef>
              <a:spcAft>
                <a:spcPts val="0"/>
              </a:spcAft>
              <a:buSzPts val="1800"/>
              <a:buFont typeface="Lora"/>
              <a:buChar char="○"/>
            </a:pPr>
            <a:r>
              <a:rPr lang="en" sz="1800">
                <a:latin typeface="Lora"/>
                <a:ea typeface="Lora"/>
                <a:cs typeface="Lora"/>
                <a:sym typeface="Lora"/>
              </a:rPr>
              <a:t>First we had an issue of the overcrowding of tick marks, meaning that we were unable to show the dates properly </a:t>
            </a:r>
            <a:endParaRPr sz="1800">
              <a:latin typeface="Lora"/>
              <a:ea typeface="Lora"/>
              <a:cs typeface="Lora"/>
              <a:sym typeface="Lora"/>
            </a:endParaRPr>
          </a:p>
          <a:p>
            <a:pPr indent="-342900" lvl="2" marL="1371600" rtl="0" algn="l">
              <a:spcBef>
                <a:spcPts val="0"/>
              </a:spcBef>
              <a:spcAft>
                <a:spcPts val="0"/>
              </a:spcAft>
              <a:buSzPts val="1800"/>
              <a:buFont typeface="Lora"/>
              <a:buChar char="■"/>
            </a:pPr>
            <a:r>
              <a:rPr lang="en" sz="1800">
                <a:latin typeface="Lora"/>
                <a:ea typeface="Lora"/>
                <a:cs typeface="Lora"/>
                <a:sym typeface="Lora"/>
              </a:rPr>
              <a:t>We asked a Junior TA and she provided us code to reduce the amount of ticks on our bar graphs </a:t>
            </a:r>
            <a:endParaRPr sz="1800">
              <a:latin typeface="Lora"/>
              <a:ea typeface="Lora"/>
              <a:cs typeface="Lora"/>
              <a:sym typeface="Lora"/>
            </a:endParaRPr>
          </a:p>
          <a:p>
            <a:pPr indent="-342900" lvl="1" marL="914400" rtl="0" algn="l">
              <a:spcBef>
                <a:spcPts val="0"/>
              </a:spcBef>
              <a:spcAft>
                <a:spcPts val="0"/>
              </a:spcAft>
              <a:buSzPts val="1800"/>
              <a:buFont typeface="Lora"/>
              <a:buChar char="○"/>
            </a:pPr>
            <a:r>
              <a:rPr lang="en" sz="1800">
                <a:latin typeface="Lora"/>
                <a:ea typeface="Lora"/>
                <a:cs typeface="Lora"/>
                <a:sym typeface="Lora"/>
              </a:rPr>
              <a:t>We then had an issue with the dates only showing the years and not the dates on the graph </a:t>
            </a:r>
            <a:endParaRPr sz="1800">
              <a:latin typeface="Lora"/>
              <a:ea typeface="Lora"/>
              <a:cs typeface="Lora"/>
              <a:sym typeface="Lora"/>
            </a:endParaRPr>
          </a:p>
          <a:p>
            <a:pPr indent="-342900" lvl="2" marL="1371600" rtl="0" algn="l">
              <a:spcBef>
                <a:spcPts val="0"/>
              </a:spcBef>
              <a:spcAft>
                <a:spcPts val="0"/>
              </a:spcAft>
              <a:buSzPts val="1800"/>
              <a:buFont typeface="Lora"/>
              <a:buChar char="■"/>
            </a:pPr>
            <a:r>
              <a:rPr lang="en" sz="1800">
                <a:latin typeface="Lora"/>
                <a:ea typeface="Lora"/>
                <a:cs typeface="Lora"/>
                <a:sym typeface="Lora"/>
              </a:rPr>
              <a:t>For this, we also asked a Junior TA, Google, and Carol for assistance </a:t>
            </a:r>
            <a:endParaRPr sz="1800">
              <a:latin typeface="Lora"/>
              <a:ea typeface="Lora"/>
              <a:cs typeface="Lora"/>
              <a:sym typeface="Lora"/>
            </a:endParaRPr>
          </a:p>
          <a:p>
            <a:pPr indent="0" lvl="0" marL="0" rtl="0" algn="l">
              <a:spcBef>
                <a:spcPts val="1200"/>
              </a:spcBef>
              <a:spcAft>
                <a:spcPts val="1200"/>
              </a:spcAft>
              <a:buNone/>
            </a:pPr>
            <a:r>
              <a:t/>
            </a:r>
            <a:endParaRPr>
              <a:latin typeface="Lora"/>
              <a:ea typeface="Lora"/>
              <a:cs typeface="Lora"/>
              <a:sym typeface="Lor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Next Steps</a:t>
            </a:r>
            <a:endParaRPr>
              <a:latin typeface="Lora"/>
              <a:ea typeface="Lora"/>
              <a:cs typeface="Lora"/>
              <a:sym typeface="Lora"/>
            </a:endParaRPr>
          </a:p>
        </p:txBody>
      </p:sp>
      <p:sp>
        <p:nvSpPr>
          <p:cNvPr id="224" name="Google Shape;224;p38"/>
          <p:cNvSpPr txBox="1"/>
          <p:nvPr>
            <p:ph idx="1" type="body"/>
          </p:nvPr>
        </p:nvSpPr>
        <p:spPr>
          <a:xfrm>
            <a:off x="311700" y="1152475"/>
            <a:ext cx="44934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Font typeface="Lora"/>
              <a:buChar char="●"/>
            </a:pPr>
            <a:r>
              <a:rPr lang="en">
                <a:latin typeface="Lora"/>
                <a:ea typeface="Lora"/>
                <a:cs typeface="Lora"/>
                <a:sym typeface="Lora"/>
              </a:rPr>
              <a:t>Complete the bonus challenge.</a:t>
            </a:r>
            <a:endParaRPr>
              <a:latin typeface="Lora"/>
              <a:ea typeface="Lora"/>
              <a:cs typeface="Lora"/>
              <a:sym typeface="Lora"/>
            </a:endParaRPr>
          </a:p>
          <a:p>
            <a:pPr indent="0" lvl="0" marL="457200" rtl="0" algn="l">
              <a:spcBef>
                <a:spcPts val="0"/>
              </a:spcBef>
              <a:spcAft>
                <a:spcPts val="0"/>
              </a:spcAft>
              <a:buNone/>
            </a:pPr>
            <a:r>
              <a:t/>
            </a:r>
            <a:endParaRPr>
              <a:latin typeface="Lora"/>
              <a:ea typeface="Lora"/>
              <a:cs typeface="Lora"/>
              <a:sym typeface="Lora"/>
            </a:endParaRPr>
          </a:p>
          <a:p>
            <a:pPr indent="-317182" lvl="0" marL="457200" rtl="0" algn="l">
              <a:spcBef>
                <a:spcPts val="0"/>
              </a:spcBef>
              <a:spcAft>
                <a:spcPts val="0"/>
              </a:spcAft>
              <a:buSzPct val="100000"/>
              <a:buFont typeface="Lora"/>
              <a:buChar char="●"/>
            </a:pPr>
            <a:r>
              <a:rPr lang="en">
                <a:latin typeface="Lora"/>
                <a:ea typeface="Lora"/>
                <a:cs typeface="Lora"/>
                <a:sym typeface="Lora"/>
              </a:rPr>
              <a:t>Encourage eligible family, friends, and fellow New Yorkers to get vaccinated if they have not already. </a:t>
            </a:r>
            <a:endParaRPr>
              <a:latin typeface="Lora"/>
              <a:ea typeface="Lora"/>
              <a:cs typeface="Lora"/>
              <a:sym typeface="Lora"/>
            </a:endParaRPr>
          </a:p>
          <a:p>
            <a:pPr indent="0" lvl="0" marL="457200" rtl="0" algn="l">
              <a:spcBef>
                <a:spcPts val="0"/>
              </a:spcBef>
              <a:spcAft>
                <a:spcPts val="0"/>
              </a:spcAft>
              <a:buNone/>
            </a:pPr>
            <a:r>
              <a:t/>
            </a:r>
            <a:endParaRPr>
              <a:latin typeface="Lora"/>
              <a:ea typeface="Lora"/>
              <a:cs typeface="Lora"/>
              <a:sym typeface="Lora"/>
            </a:endParaRPr>
          </a:p>
          <a:p>
            <a:pPr indent="-317182" lvl="0" marL="457200" rtl="0" algn="l">
              <a:spcBef>
                <a:spcPts val="0"/>
              </a:spcBef>
              <a:spcAft>
                <a:spcPts val="0"/>
              </a:spcAft>
              <a:buSzPct val="100000"/>
              <a:buFont typeface="Lora"/>
              <a:buChar char="●"/>
            </a:pPr>
            <a:r>
              <a:rPr lang="en">
                <a:latin typeface="Lora"/>
                <a:ea typeface="Lora"/>
                <a:cs typeface="Lora"/>
                <a:sym typeface="Lora"/>
              </a:rPr>
              <a:t>Continue to follow CDC guidelines on COVID safety practices.</a:t>
            </a:r>
            <a:endParaRPr>
              <a:latin typeface="Lora"/>
              <a:ea typeface="Lora"/>
              <a:cs typeface="Lora"/>
              <a:sym typeface="Lora"/>
            </a:endParaRPr>
          </a:p>
          <a:p>
            <a:pPr indent="0" lvl="0" marL="457200" rtl="0" algn="l">
              <a:spcBef>
                <a:spcPts val="0"/>
              </a:spcBef>
              <a:spcAft>
                <a:spcPts val="0"/>
              </a:spcAft>
              <a:buNone/>
            </a:pPr>
            <a:r>
              <a:t/>
            </a:r>
            <a:endParaRPr>
              <a:latin typeface="Lora"/>
              <a:ea typeface="Lora"/>
              <a:cs typeface="Lora"/>
              <a:sym typeface="Lora"/>
            </a:endParaRPr>
          </a:p>
          <a:p>
            <a:pPr indent="-317182" lvl="0" marL="457200" rtl="0" algn="l">
              <a:spcBef>
                <a:spcPts val="0"/>
              </a:spcBef>
              <a:spcAft>
                <a:spcPts val="0"/>
              </a:spcAft>
              <a:buSzPct val="100000"/>
              <a:buFont typeface="Lora"/>
              <a:buChar char="●"/>
            </a:pPr>
            <a:r>
              <a:rPr lang="en">
                <a:latin typeface="Lora"/>
                <a:ea typeface="Lora"/>
                <a:cs typeface="Lora"/>
                <a:sym typeface="Lora"/>
              </a:rPr>
              <a:t>Encourage others to </a:t>
            </a:r>
            <a:r>
              <a:rPr lang="en">
                <a:latin typeface="Lora"/>
                <a:ea typeface="Lora"/>
                <a:cs typeface="Lora"/>
                <a:sym typeface="Lora"/>
              </a:rPr>
              <a:t>continue</a:t>
            </a:r>
            <a:r>
              <a:rPr lang="en">
                <a:latin typeface="Lora"/>
                <a:ea typeface="Lora"/>
                <a:cs typeface="Lora"/>
                <a:sym typeface="Lora"/>
              </a:rPr>
              <a:t> wearing masks and social distancing for the safety of the </a:t>
            </a:r>
            <a:r>
              <a:rPr lang="en">
                <a:latin typeface="Lora"/>
                <a:ea typeface="Lora"/>
                <a:cs typeface="Lora"/>
                <a:sym typeface="Lora"/>
              </a:rPr>
              <a:t>community. </a:t>
            </a:r>
            <a:r>
              <a:rPr lang="en">
                <a:latin typeface="Lora"/>
                <a:ea typeface="Lora"/>
                <a:cs typeface="Lora"/>
                <a:sym typeface="Lora"/>
              </a:rPr>
              <a:t> </a:t>
            </a:r>
            <a:endParaRPr>
              <a:latin typeface="Lora"/>
              <a:ea typeface="Lora"/>
              <a:cs typeface="Lora"/>
              <a:sym typeface="Lora"/>
            </a:endParaRPr>
          </a:p>
          <a:p>
            <a:pPr indent="0" lvl="0" marL="457200" rtl="0" algn="l">
              <a:spcBef>
                <a:spcPts val="0"/>
              </a:spcBef>
              <a:spcAft>
                <a:spcPts val="0"/>
              </a:spcAft>
              <a:buNone/>
            </a:pPr>
            <a:r>
              <a:t/>
            </a:r>
            <a:endParaRPr>
              <a:latin typeface="Lora"/>
              <a:ea typeface="Lora"/>
              <a:cs typeface="Lora"/>
              <a:sym typeface="Lora"/>
            </a:endParaRPr>
          </a:p>
          <a:p>
            <a:pPr indent="-317182" lvl="0" marL="457200" rtl="0" algn="l">
              <a:spcBef>
                <a:spcPts val="0"/>
              </a:spcBef>
              <a:spcAft>
                <a:spcPts val="0"/>
              </a:spcAft>
              <a:buSzPct val="100000"/>
              <a:buFont typeface="Lora"/>
              <a:buChar char="●"/>
            </a:pPr>
            <a:r>
              <a:rPr lang="en">
                <a:latin typeface="Lora"/>
                <a:ea typeface="Lora"/>
                <a:cs typeface="Lora"/>
                <a:sym typeface="Lora"/>
              </a:rPr>
              <a:t>Be aware of new developments, such as the Delta Variant and COVID booster shots.</a:t>
            </a:r>
            <a:endParaRPr>
              <a:latin typeface="Lora"/>
              <a:ea typeface="Lora"/>
              <a:cs typeface="Lora"/>
              <a:sym typeface="Lora"/>
            </a:endParaRPr>
          </a:p>
        </p:txBody>
      </p:sp>
      <p:pic>
        <p:nvPicPr>
          <p:cNvPr id="225" name="Google Shape;225;p38"/>
          <p:cNvPicPr preferRelativeResize="0"/>
          <p:nvPr/>
        </p:nvPicPr>
        <p:blipFill>
          <a:blip r:embed="rId3">
            <a:alphaModFix/>
          </a:blip>
          <a:stretch>
            <a:fillRect/>
          </a:stretch>
        </p:blipFill>
        <p:spPr>
          <a:xfrm>
            <a:off x="5030100" y="1249875"/>
            <a:ext cx="3607624" cy="26437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Takeaways From the Brown Scholars Program</a:t>
            </a:r>
            <a:endParaRPr>
              <a:latin typeface="Lora"/>
              <a:ea typeface="Lora"/>
              <a:cs typeface="Lora"/>
              <a:sym typeface="Lora"/>
            </a:endParaRPr>
          </a:p>
        </p:txBody>
      </p:sp>
      <p:sp>
        <p:nvSpPr>
          <p:cNvPr id="231" name="Google Shape;231;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Font typeface="Lora"/>
              <a:buChar char="●"/>
            </a:pPr>
            <a:r>
              <a:rPr lang="en">
                <a:latin typeface="Lora"/>
                <a:ea typeface="Lora"/>
                <a:cs typeface="Lora"/>
                <a:sym typeface="Lora"/>
              </a:rPr>
              <a:t>Gained a</a:t>
            </a:r>
            <a:r>
              <a:rPr lang="en">
                <a:latin typeface="Lora"/>
                <a:ea typeface="Lora"/>
                <a:cs typeface="Lora"/>
                <a:sym typeface="Lora"/>
              </a:rPr>
              <a:t> foundational understanding of computer science and the coding language, python. </a:t>
            </a:r>
            <a:endParaRPr>
              <a:latin typeface="Lora"/>
              <a:ea typeface="Lora"/>
              <a:cs typeface="Lora"/>
              <a:sym typeface="Lora"/>
            </a:endParaRPr>
          </a:p>
          <a:p>
            <a:pPr indent="0" lvl="0" marL="457200" rtl="0" algn="l">
              <a:lnSpc>
                <a:spcPct val="100000"/>
              </a:lnSpc>
              <a:spcBef>
                <a:spcPts val="0"/>
              </a:spcBef>
              <a:spcAft>
                <a:spcPts val="0"/>
              </a:spcAft>
              <a:buNone/>
            </a:pPr>
            <a:r>
              <a:t/>
            </a:r>
            <a:endParaRPr>
              <a:latin typeface="Lora"/>
              <a:ea typeface="Lora"/>
              <a:cs typeface="Lora"/>
              <a:sym typeface="Lora"/>
            </a:endParaRPr>
          </a:p>
          <a:p>
            <a:pPr indent="-342900" lvl="0" marL="457200" rtl="0" algn="l">
              <a:lnSpc>
                <a:spcPct val="100000"/>
              </a:lnSpc>
              <a:spcBef>
                <a:spcPts val="0"/>
              </a:spcBef>
              <a:spcAft>
                <a:spcPts val="0"/>
              </a:spcAft>
              <a:buSzPts val="1800"/>
              <a:buFont typeface="Lora"/>
              <a:buChar char="●"/>
            </a:pPr>
            <a:r>
              <a:rPr lang="en">
                <a:latin typeface="Lora"/>
                <a:ea typeface="Lora"/>
                <a:cs typeface="Lora"/>
                <a:sym typeface="Lora"/>
              </a:rPr>
              <a:t>Deepened our knowledge of earthquakes, climate change, astrophysics, molecular genetics, anthropology, and epidemiology.</a:t>
            </a:r>
            <a:endParaRPr>
              <a:latin typeface="Lora"/>
              <a:ea typeface="Lora"/>
              <a:cs typeface="Lora"/>
              <a:sym typeface="Lora"/>
            </a:endParaRPr>
          </a:p>
          <a:p>
            <a:pPr indent="0" lvl="0" marL="457200" rtl="0" algn="l">
              <a:lnSpc>
                <a:spcPct val="100000"/>
              </a:lnSpc>
              <a:spcBef>
                <a:spcPts val="0"/>
              </a:spcBef>
              <a:spcAft>
                <a:spcPts val="0"/>
              </a:spcAft>
              <a:buNone/>
            </a:pPr>
            <a:r>
              <a:t/>
            </a:r>
            <a:endParaRPr>
              <a:latin typeface="Lora"/>
              <a:ea typeface="Lora"/>
              <a:cs typeface="Lora"/>
              <a:sym typeface="Lora"/>
            </a:endParaRPr>
          </a:p>
          <a:p>
            <a:pPr indent="-342900" lvl="0" marL="457200" rtl="0" algn="l">
              <a:lnSpc>
                <a:spcPct val="100000"/>
              </a:lnSpc>
              <a:spcBef>
                <a:spcPts val="0"/>
              </a:spcBef>
              <a:spcAft>
                <a:spcPts val="0"/>
              </a:spcAft>
              <a:buSzPts val="1800"/>
              <a:buFont typeface="Lora"/>
              <a:buChar char="●"/>
            </a:pPr>
            <a:r>
              <a:rPr lang="en">
                <a:latin typeface="Lora"/>
                <a:ea typeface="Lora"/>
                <a:cs typeface="Lora"/>
                <a:sym typeface="Lora"/>
              </a:rPr>
              <a:t>Learned how to apply computer science to the real world.</a:t>
            </a:r>
            <a:endParaRPr>
              <a:latin typeface="Lora"/>
              <a:ea typeface="Lora"/>
              <a:cs typeface="Lora"/>
              <a:sym typeface="Lora"/>
            </a:endParaRPr>
          </a:p>
          <a:p>
            <a:pPr indent="0" lvl="0" marL="457200" rtl="0" algn="l">
              <a:lnSpc>
                <a:spcPct val="100000"/>
              </a:lnSpc>
              <a:spcBef>
                <a:spcPts val="0"/>
              </a:spcBef>
              <a:spcAft>
                <a:spcPts val="0"/>
              </a:spcAft>
              <a:buNone/>
            </a:pPr>
            <a:r>
              <a:t/>
            </a:r>
            <a:endParaRPr>
              <a:latin typeface="Lora"/>
              <a:ea typeface="Lora"/>
              <a:cs typeface="Lora"/>
              <a:sym typeface="Lora"/>
            </a:endParaRPr>
          </a:p>
          <a:p>
            <a:pPr indent="-342900" lvl="0" marL="457200" rtl="0" algn="l">
              <a:lnSpc>
                <a:spcPct val="100000"/>
              </a:lnSpc>
              <a:spcBef>
                <a:spcPts val="0"/>
              </a:spcBef>
              <a:spcAft>
                <a:spcPts val="0"/>
              </a:spcAft>
              <a:buSzPts val="1800"/>
              <a:buFont typeface="Lora"/>
              <a:buChar char="●"/>
            </a:pPr>
            <a:r>
              <a:rPr lang="en">
                <a:latin typeface="Lora"/>
                <a:ea typeface="Lora"/>
                <a:cs typeface="Lora"/>
                <a:sym typeface="Lora"/>
              </a:rPr>
              <a:t>Strengthened our communication, collaboration, and leadership, and problem-solving skills. </a:t>
            </a:r>
            <a:endParaRPr>
              <a:latin typeface="Lora"/>
              <a:ea typeface="Lora"/>
              <a:cs typeface="Lora"/>
              <a:sym typeface="Lora"/>
            </a:endParaRPr>
          </a:p>
          <a:p>
            <a:pPr indent="0" lvl="0" marL="457200" rtl="0" algn="l">
              <a:lnSpc>
                <a:spcPct val="100000"/>
              </a:lnSpc>
              <a:spcBef>
                <a:spcPts val="1200"/>
              </a:spcBef>
              <a:spcAft>
                <a:spcPts val="1200"/>
              </a:spcAft>
              <a:buNone/>
            </a:pPr>
            <a:r>
              <a:t/>
            </a:r>
            <a:endParaRPr>
              <a:latin typeface="Lora"/>
              <a:ea typeface="Lora"/>
              <a:cs typeface="Lora"/>
              <a:sym typeface="Lor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35" name="Shape 235"/>
        <p:cNvGrpSpPr/>
        <p:nvPr/>
      </p:nvGrpSpPr>
      <p:grpSpPr>
        <a:xfrm>
          <a:off x="0" y="0"/>
          <a:ext cx="0" cy="0"/>
          <a:chOff x="0" y="0"/>
          <a:chExt cx="0" cy="0"/>
        </a:xfrm>
      </p:grpSpPr>
      <p:sp>
        <p:nvSpPr>
          <p:cNvPr id="236" name="Google Shape;23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None/>
            </a:pPr>
            <a:r>
              <a:rPr lang="en">
                <a:latin typeface="Lora"/>
                <a:ea typeface="Lora"/>
                <a:cs typeface="Lora"/>
                <a:sym typeface="Lora"/>
              </a:rPr>
              <a:t>Citations</a:t>
            </a:r>
            <a:endParaRPr>
              <a:latin typeface="Lora"/>
              <a:ea typeface="Lora"/>
              <a:cs typeface="Lora"/>
              <a:sym typeface="Lora"/>
            </a:endParaRPr>
          </a:p>
        </p:txBody>
      </p:sp>
      <p:sp>
        <p:nvSpPr>
          <p:cNvPr id="237" name="Google Shape;237;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lnSpc>
                <a:spcPct val="100000"/>
              </a:lnSpc>
              <a:spcBef>
                <a:spcPts val="0"/>
              </a:spcBef>
              <a:spcAft>
                <a:spcPts val="0"/>
              </a:spcAft>
              <a:buNone/>
            </a:pPr>
            <a:r>
              <a:rPr lang="en" u="sng">
                <a:latin typeface="Lora"/>
                <a:ea typeface="Lora"/>
                <a:cs typeface="Lora"/>
                <a:sym typeface="Lora"/>
                <a:hlinkClick r:id="rId3"/>
              </a:rPr>
              <a:t>www.census.gov/quickfacts/NY</a:t>
            </a:r>
            <a:r>
              <a:rPr lang="en">
                <a:latin typeface="Lora"/>
                <a:ea typeface="Lora"/>
                <a:cs typeface="Lora"/>
                <a:sym typeface="Lora"/>
              </a:rPr>
              <a:t> </a:t>
            </a:r>
            <a:endParaRPr>
              <a:latin typeface="Lora"/>
              <a:ea typeface="Lora"/>
              <a:cs typeface="Lora"/>
              <a:sym typeface="Lora"/>
            </a:endParaRPr>
          </a:p>
          <a:p>
            <a:pPr indent="0" lvl="0" marL="0" rtl="0" algn="l">
              <a:lnSpc>
                <a:spcPct val="100000"/>
              </a:lnSpc>
              <a:spcBef>
                <a:spcPts val="0"/>
              </a:spcBef>
              <a:spcAft>
                <a:spcPts val="0"/>
              </a:spcAft>
              <a:buNone/>
            </a:pPr>
            <a:r>
              <a:t/>
            </a:r>
            <a:endParaRPr>
              <a:latin typeface="Lora"/>
              <a:ea typeface="Lora"/>
              <a:cs typeface="Lora"/>
              <a:sym typeface="Lora"/>
            </a:endParaRPr>
          </a:p>
          <a:p>
            <a:pPr indent="0" lvl="0" marL="0" rtl="0" algn="l">
              <a:lnSpc>
                <a:spcPct val="100000"/>
              </a:lnSpc>
              <a:spcBef>
                <a:spcPts val="0"/>
              </a:spcBef>
              <a:spcAft>
                <a:spcPts val="0"/>
              </a:spcAft>
              <a:buNone/>
            </a:pPr>
            <a:r>
              <a:rPr lang="en" u="sng">
                <a:latin typeface="Lora"/>
                <a:ea typeface="Lora"/>
                <a:cs typeface="Lora"/>
                <a:sym typeface="Lora"/>
                <a:hlinkClick r:id="rId4"/>
              </a:rPr>
              <a:t>www.investopedia.com/historical-timeline-of-covid-19-in-new-york-city-5071986</a:t>
            </a:r>
            <a:r>
              <a:rPr lang="en">
                <a:latin typeface="Lora"/>
                <a:ea typeface="Lora"/>
                <a:cs typeface="Lora"/>
                <a:sym typeface="Lora"/>
              </a:rPr>
              <a:t> </a:t>
            </a:r>
            <a:endParaRPr>
              <a:latin typeface="Lora"/>
              <a:ea typeface="Lora"/>
              <a:cs typeface="Lora"/>
              <a:sym typeface="Lora"/>
            </a:endParaRPr>
          </a:p>
          <a:p>
            <a:pPr indent="0" lvl="0" marL="0" rtl="0" algn="l">
              <a:lnSpc>
                <a:spcPct val="100000"/>
              </a:lnSpc>
              <a:spcBef>
                <a:spcPts val="0"/>
              </a:spcBef>
              <a:spcAft>
                <a:spcPts val="0"/>
              </a:spcAft>
              <a:buNone/>
            </a:pPr>
            <a:r>
              <a:t/>
            </a:r>
            <a:endParaRPr>
              <a:latin typeface="Lora"/>
              <a:ea typeface="Lora"/>
              <a:cs typeface="Lora"/>
              <a:sym typeface="Lora"/>
            </a:endParaRPr>
          </a:p>
          <a:p>
            <a:pPr indent="0" lvl="0" marL="0" rtl="0" algn="l">
              <a:lnSpc>
                <a:spcPct val="100000"/>
              </a:lnSpc>
              <a:spcBef>
                <a:spcPts val="0"/>
              </a:spcBef>
              <a:spcAft>
                <a:spcPts val="0"/>
              </a:spcAft>
              <a:buNone/>
            </a:pPr>
            <a:r>
              <a:rPr lang="en" u="sng">
                <a:latin typeface="Lora"/>
                <a:ea typeface="Lora"/>
                <a:cs typeface="Lora"/>
                <a:sym typeface="Lora"/>
                <a:hlinkClick r:id="rId5"/>
              </a:rPr>
              <a:t>kids.nationalgeographic.com/geography/states/article/new-york</a:t>
            </a:r>
            <a:r>
              <a:rPr lang="en">
                <a:latin typeface="Lora"/>
                <a:ea typeface="Lora"/>
                <a:cs typeface="Lora"/>
                <a:sym typeface="Lora"/>
              </a:rPr>
              <a:t> </a:t>
            </a:r>
            <a:endParaRPr>
              <a:latin typeface="Lora"/>
              <a:ea typeface="Lora"/>
              <a:cs typeface="Lora"/>
              <a:sym typeface="Lora"/>
            </a:endParaRPr>
          </a:p>
          <a:p>
            <a:pPr indent="0" lvl="0" marL="0" rtl="0" algn="l">
              <a:lnSpc>
                <a:spcPct val="100000"/>
              </a:lnSpc>
              <a:spcBef>
                <a:spcPts val="0"/>
              </a:spcBef>
              <a:spcAft>
                <a:spcPts val="0"/>
              </a:spcAft>
              <a:buNone/>
            </a:pPr>
            <a:r>
              <a:t/>
            </a:r>
            <a:endParaRPr>
              <a:latin typeface="Lora"/>
              <a:ea typeface="Lora"/>
              <a:cs typeface="Lora"/>
              <a:sym typeface="Lora"/>
            </a:endParaRPr>
          </a:p>
          <a:p>
            <a:pPr indent="0" lvl="0" marL="0" rtl="0" algn="l">
              <a:lnSpc>
                <a:spcPct val="100000"/>
              </a:lnSpc>
              <a:spcBef>
                <a:spcPts val="0"/>
              </a:spcBef>
              <a:spcAft>
                <a:spcPts val="0"/>
              </a:spcAft>
              <a:buNone/>
            </a:pPr>
            <a:r>
              <a:rPr lang="en" u="sng">
                <a:latin typeface="Lora"/>
                <a:ea typeface="Lora"/>
                <a:cs typeface="Lora"/>
                <a:sym typeface="Lora"/>
                <a:hlinkClick r:id="rId6"/>
              </a:rPr>
              <a:t>www.ny1.com/nyc/all-boroughs/news/2021/03/10/timeline--how-covid-19-changed-nyc</a:t>
            </a:r>
            <a:endParaRPr>
              <a:latin typeface="Lora"/>
              <a:ea typeface="Lora"/>
              <a:cs typeface="Lora"/>
              <a:sym typeface="Lora"/>
            </a:endParaRPr>
          </a:p>
          <a:p>
            <a:pPr indent="0" lvl="0" marL="0" rtl="0" algn="l">
              <a:lnSpc>
                <a:spcPct val="100000"/>
              </a:lnSpc>
              <a:spcBef>
                <a:spcPts val="0"/>
              </a:spcBef>
              <a:spcAft>
                <a:spcPts val="0"/>
              </a:spcAft>
              <a:buNone/>
            </a:pPr>
            <a:r>
              <a:t/>
            </a:r>
            <a:endParaRPr>
              <a:latin typeface="Lora"/>
              <a:ea typeface="Lora"/>
              <a:cs typeface="Lora"/>
              <a:sym typeface="Lora"/>
            </a:endParaRPr>
          </a:p>
          <a:p>
            <a:pPr indent="0" lvl="0" marL="0" rtl="0" algn="l">
              <a:lnSpc>
                <a:spcPct val="100000"/>
              </a:lnSpc>
              <a:spcBef>
                <a:spcPts val="0"/>
              </a:spcBef>
              <a:spcAft>
                <a:spcPts val="0"/>
              </a:spcAft>
              <a:buNone/>
            </a:pPr>
            <a:r>
              <a:rPr lang="en" u="sng">
                <a:latin typeface="Lora"/>
                <a:ea typeface="Lora"/>
                <a:cs typeface="Lora"/>
                <a:sym typeface="Lora"/>
                <a:hlinkClick r:id="rId7"/>
              </a:rPr>
              <a:t>www.census.gov/quickfacts/fact/table/NY/POP010220#POP010220</a:t>
            </a:r>
            <a:r>
              <a:rPr lang="en">
                <a:latin typeface="Lora"/>
                <a:ea typeface="Lora"/>
                <a:cs typeface="Lora"/>
                <a:sym typeface="Lora"/>
              </a:rPr>
              <a:t> </a:t>
            </a:r>
            <a:endParaRPr>
              <a:latin typeface="Lora"/>
              <a:ea typeface="Lora"/>
              <a:cs typeface="Lora"/>
              <a:sym typeface="Lora"/>
            </a:endParaRPr>
          </a:p>
          <a:p>
            <a:pPr indent="0" lvl="0" marL="0" rtl="0" algn="l">
              <a:lnSpc>
                <a:spcPct val="100000"/>
              </a:lnSpc>
              <a:spcBef>
                <a:spcPts val="0"/>
              </a:spcBef>
              <a:spcAft>
                <a:spcPts val="0"/>
              </a:spcAft>
              <a:buNone/>
            </a:pPr>
            <a:r>
              <a:t/>
            </a:r>
            <a:endParaRPr>
              <a:latin typeface="Lora"/>
              <a:ea typeface="Lora"/>
              <a:cs typeface="Lora"/>
              <a:sym typeface="Lora"/>
            </a:endParaRPr>
          </a:p>
          <a:p>
            <a:pPr indent="0" lvl="0" marL="0" rtl="0" algn="l">
              <a:lnSpc>
                <a:spcPct val="100000"/>
              </a:lnSpc>
              <a:spcBef>
                <a:spcPts val="0"/>
              </a:spcBef>
              <a:spcAft>
                <a:spcPts val="0"/>
              </a:spcAft>
              <a:buNone/>
            </a:pPr>
            <a:r>
              <a:rPr lang="en" u="sng">
                <a:latin typeface="Lora"/>
                <a:ea typeface="Lora"/>
                <a:cs typeface="Lora"/>
                <a:sym typeface="Lora"/>
                <a:hlinkClick r:id="rId8"/>
              </a:rPr>
              <a:t>https://www.kff.org/health-reform/issue-brief/pre-existing-condition-prevalence-for-individuals-and-families/</a:t>
            </a:r>
            <a:endParaRPr u="sng">
              <a:latin typeface="Lora"/>
              <a:ea typeface="Lora"/>
              <a:cs typeface="Lora"/>
              <a:sym typeface="Lora"/>
            </a:endParaRPr>
          </a:p>
          <a:p>
            <a:pPr indent="0" lvl="0" marL="0" rtl="0" algn="l">
              <a:lnSpc>
                <a:spcPct val="100000"/>
              </a:lnSpc>
              <a:spcBef>
                <a:spcPts val="0"/>
              </a:spcBef>
              <a:spcAft>
                <a:spcPts val="0"/>
              </a:spcAft>
              <a:buNone/>
            </a:pPr>
            <a:r>
              <a:t/>
            </a:r>
            <a:endParaRPr u="sng">
              <a:latin typeface="Lora"/>
              <a:ea typeface="Lora"/>
              <a:cs typeface="Lora"/>
              <a:sym typeface="Lora"/>
            </a:endParaRPr>
          </a:p>
          <a:p>
            <a:pPr indent="0" lvl="0" marL="0" rtl="0" algn="l">
              <a:lnSpc>
                <a:spcPct val="100000"/>
              </a:lnSpc>
              <a:spcBef>
                <a:spcPts val="0"/>
              </a:spcBef>
              <a:spcAft>
                <a:spcPts val="0"/>
              </a:spcAft>
              <a:buNone/>
            </a:pPr>
            <a:r>
              <a:rPr lang="en" u="sng">
                <a:latin typeface="Lora"/>
                <a:ea typeface="Lora"/>
                <a:cs typeface="Lora"/>
                <a:sym typeface="Lora"/>
              </a:rPr>
              <a:t>https://www.hopkinsmedicine.org/health/conditions-and-diseases/coronavirus/first-and-second-waves-of-coronavirus</a:t>
            </a:r>
            <a:endParaRPr u="sng">
              <a:latin typeface="Lora"/>
              <a:ea typeface="Lora"/>
              <a:cs typeface="Lora"/>
              <a:sym typeface="Lor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41" name="Shape 241"/>
        <p:cNvGrpSpPr/>
        <p:nvPr/>
      </p:nvGrpSpPr>
      <p:grpSpPr>
        <a:xfrm>
          <a:off x="0" y="0"/>
          <a:ext cx="0" cy="0"/>
          <a:chOff x="0" y="0"/>
          <a:chExt cx="0" cy="0"/>
        </a:xfrm>
      </p:grpSpPr>
      <p:sp>
        <p:nvSpPr>
          <p:cNvPr id="242" name="Google Shape;242;p41"/>
          <p:cNvSpPr txBox="1"/>
          <p:nvPr>
            <p:ph type="title"/>
          </p:nvPr>
        </p:nvSpPr>
        <p:spPr>
          <a:xfrm>
            <a:off x="311700" y="1879650"/>
            <a:ext cx="8520600" cy="138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9600">
                <a:latin typeface="Lora"/>
                <a:ea typeface="Lora"/>
                <a:cs typeface="Lora"/>
                <a:sym typeface="Lora"/>
              </a:rPr>
              <a:t>Thank You!</a:t>
            </a:r>
            <a:endParaRPr sz="9600">
              <a:latin typeface="Lora"/>
              <a:ea typeface="Lora"/>
              <a:cs typeface="Lora"/>
              <a:sym typeface="Lor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224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Introduction to New York</a:t>
            </a:r>
            <a:endParaRPr>
              <a:latin typeface="Lora"/>
              <a:ea typeface="Lora"/>
              <a:cs typeface="Lora"/>
              <a:sym typeface="Lora"/>
            </a:endParaRPr>
          </a:p>
        </p:txBody>
      </p:sp>
      <p:sp>
        <p:nvSpPr>
          <p:cNvPr id="78" name="Google Shape;78;p15"/>
          <p:cNvSpPr txBox="1"/>
          <p:nvPr>
            <p:ph idx="1" type="body"/>
          </p:nvPr>
        </p:nvSpPr>
        <p:spPr>
          <a:xfrm>
            <a:off x="311700" y="797000"/>
            <a:ext cx="5395500" cy="434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Lora"/>
                <a:ea typeface="Lora"/>
                <a:cs typeface="Lora"/>
                <a:sym typeface="Lora"/>
              </a:rPr>
              <a:t>Brief</a:t>
            </a:r>
            <a:r>
              <a:rPr b="1" lang="en" sz="1600">
                <a:latin typeface="Lora"/>
                <a:ea typeface="Lora"/>
                <a:cs typeface="Lora"/>
                <a:sym typeface="Lora"/>
              </a:rPr>
              <a:t> </a:t>
            </a:r>
            <a:r>
              <a:rPr b="1" lang="en" sz="1600">
                <a:latin typeface="Lora"/>
                <a:ea typeface="Lora"/>
                <a:cs typeface="Lora"/>
                <a:sym typeface="Lora"/>
              </a:rPr>
              <a:t>History</a:t>
            </a:r>
            <a:endParaRPr b="1" sz="1600">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latin typeface="Lora"/>
                <a:ea typeface="Lora"/>
                <a:cs typeface="Lora"/>
                <a:sym typeface="Lora"/>
              </a:rPr>
              <a:t>Native Americans came to NY around 5,000 years ago. </a:t>
            </a:r>
            <a:endParaRPr sz="1400">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latin typeface="Lora"/>
                <a:ea typeface="Lora"/>
                <a:cs typeface="Lora"/>
                <a:sym typeface="Lora"/>
              </a:rPr>
              <a:t>In 1624, Dutch settlers established New Amsterdam on present-day Manhattan. </a:t>
            </a:r>
            <a:endParaRPr sz="1400">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latin typeface="Lora"/>
                <a:ea typeface="Lora"/>
                <a:cs typeface="Lora"/>
                <a:sym typeface="Lora"/>
              </a:rPr>
              <a:t>It was renamed New York once the British took control of the area in 1664. </a:t>
            </a:r>
            <a:endParaRPr sz="1400">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latin typeface="Lora"/>
                <a:ea typeface="Lora"/>
                <a:cs typeface="Lora"/>
                <a:sym typeface="Lora"/>
              </a:rPr>
              <a:t>After the American Revolution in 1776, New York became a U.S. colony, then a state in 1788. </a:t>
            </a:r>
            <a:endParaRPr sz="1400">
              <a:latin typeface="Lora"/>
              <a:ea typeface="Lora"/>
              <a:cs typeface="Lora"/>
              <a:sym typeface="Lora"/>
            </a:endParaRPr>
          </a:p>
          <a:p>
            <a:pPr indent="0" lvl="0" marL="0" rtl="0" algn="l">
              <a:lnSpc>
                <a:spcPct val="100000"/>
              </a:lnSpc>
              <a:spcBef>
                <a:spcPts val="0"/>
              </a:spcBef>
              <a:spcAft>
                <a:spcPts val="0"/>
              </a:spcAft>
              <a:buNone/>
            </a:pPr>
            <a:r>
              <a:t/>
            </a:r>
            <a:endParaRPr sz="1400">
              <a:latin typeface="Lora"/>
              <a:ea typeface="Lora"/>
              <a:cs typeface="Lora"/>
              <a:sym typeface="Lora"/>
            </a:endParaRPr>
          </a:p>
          <a:p>
            <a:pPr indent="0" lvl="0" marL="0" rtl="0" algn="l">
              <a:lnSpc>
                <a:spcPct val="100000"/>
              </a:lnSpc>
              <a:spcBef>
                <a:spcPts val="0"/>
              </a:spcBef>
              <a:spcAft>
                <a:spcPts val="0"/>
              </a:spcAft>
              <a:buNone/>
            </a:pPr>
            <a:r>
              <a:rPr b="1" lang="en" sz="1600">
                <a:latin typeface="Lora"/>
                <a:ea typeface="Lora"/>
                <a:cs typeface="Lora"/>
                <a:sym typeface="Lora"/>
              </a:rPr>
              <a:t>Population</a:t>
            </a:r>
            <a:endParaRPr b="1" sz="1600">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latin typeface="Lora"/>
                <a:ea typeface="Lora"/>
                <a:cs typeface="Lora"/>
                <a:sym typeface="Lora"/>
              </a:rPr>
              <a:t>NY is the fourth most populous state in the US. </a:t>
            </a:r>
            <a:endParaRPr sz="1400">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latin typeface="Lora"/>
                <a:ea typeface="Lora"/>
                <a:cs typeface="Lora"/>
                <a:sym typeface="Lora"/>
              </a:rPr>
              <a:t>NYC is the most populous city in the US.</a:t>
            </a:r>
            <a:endParaRPr sz="1400">
              <a:latin typeface="Lora"/>
              <a:ea typeface="Lora"/>
              <a:cs typeface="Lora"/>
              <a:sym typeface="Lora"/>
            </a:endParaRPr>
          </a:p>
          <a:p>
            <a:pPr indent="0" lvl="0" marL="0" rtl="0" algn="l">
              <a:lnSpc>
                <a:spcPct val="100000"/>
              </a:lnSpc>
              <a:spcBef>
                <a:spcPts val="0"/>
              </a:spcBef>
              <a:spcAft>
                <a:spcPts val="0"/>
              </a:spcAft>
              <a:buSzPts val="1018"/>
              <a:buNone/>
            </a:pPr>
            <a:r>
              <a:t/>
            </a:r>
            <a:endParaRPr sz="1400">
              <a:latin typeface="Lora"/>
              <a:ea typeface="Lora"/>
              <a:cs typeface="Lora"/>
              <a:sym typeface="Lora"/>
            </a:endParaRPr>
          </a:p>
          <a:p>
            <a:pPr indent="0" lvl="0" marL="0" rtl="0" algn="l">
              <a:lnSpc>
                <a:spcPct val="100000"/>
              </a:lnSpc>
              <a:spcBef>
                <a:spcPts val="0"/>
              </a:spcBef>
              <a:spcAft>
                <a:spcPts val="0"/>
              </a:spcAft>
              <a:buSzPts val="1018"/>
              <a:buNone/>
            </a:pPr>
            <a:r>
              <a:rPr b="1" lang="en" sz="1600">
                <a:latin typeface="Lora"/>
                <a:ea typeface="Lora"/>
                <a:cs typeface="Lora"/>
                <a:sym typeface="Lora"/>
              </a:rPr>
              <a:t>Politics</a:t>
            </a:r>
            <a:endParaRPr b="1" sz="1600">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latin typeface="Lora"/>
                <a:ea typeface="Lora"/>
                <a:cs typeface="Lora"/>
                <a:sym typeface="Lora"/>
              </a:rPr>
              <a:t>On August 10, Governor Cuomo announced his resignation.</a:t>
            </a:r>
            <a:endParaRPr sz="1400">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latin typeface="Lora"/>
                <a:ea typeface="Lora"/>
                <a:cs typeface="Lora"/>
                <a:sym typeface="Lora"/>
              </a:rPr>
              <a:t>He will be replaced by lieutenant governor, Kathy Hochul.</a:t>
            </a:r>
            <a:endParaRPr sz="1400">
              <a:latin typeface="Lora"/>
              <a:ea typeface="Lora"/>
              <a:cs typeface="Lora"/>
              <a:sym typeface="Lora"/>
            </a:endParaRPr>
          </a:p>
        </p:txBody>
      </p:sp>
      <p:pic>
        <p:nvPicPr>
          <p:cNvPr id="79" name="Google Shape;79;p15"/>
          <p:cNvPicPr preferRelativeResize="0"/>
          <p:nvPr/>
        </p:nvPicPr>
        <p:blipFill>
          <a:blip r:embed="rId3">
            <a:alphaModFix/>
          </a:blip>
          <a:stretch>
            <a:fillRect/>
          </a:stretch>
        </p:blipFill>
        <p:spPr>
          <a:xfrm>
            <a:off x="5933475" y="1212125"/>
            <a:ext cx="2984549" cy="271925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Lora"/>
                <a:ea typeface="Lora"/>
                <a:cs typeface="Lora"/>
                <a:sym typeface="Lora"/>
              </a:rPr>
              <a:t>Demographics of New York (Census April 1, 2020)</a:t>
            </a:r>
            <a:endParaRPr>
              <a:latin typeface="Lora"/>
              <a:ea typeface="Lora"/>
              <a:cs typeface="Lora"/>
              <a:sym typeface="Lora"/>
            </a:endParaRPr>
          </a:p>
          <a:p>
            <a:pPr indent="0" lvl="0" marL="0" rtl="0" algn="l">
              <a:spcBef>
                <a:spcPts val="0"/>
              </a:spcBef>
              <a:spcAft>
                <a:spcPts val="0"/>
              </a:spcAft>
              <a:buNone/>
            </a:pPr>
            <a:r>
              <a:t/>
            </a:r>
            <a:endParaRPr/>
          </a:p>
        </p:txBody>
      </p:sp>
      <p:sp>
        <p:nvSpPr>
          <p:cNvPr id="85" name="Google Shape;85;p16"/>
          <p:cNvSpPr txBox="1"/>
          <p:nvPr>
            <p:ph idx="1" type="body"/>
          </p:nvPr>
        </p:nvSpPr>
        <p:spPr>
          <a:xfrm>
            <a:off x="311700" y="1017725"/>
            <a:ext cx="37911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sz="2000">
                <a:latin typeface="Lora"/>
                <a:ea typeface="Lora"/>
                <a:cs typeface="Lora"/>
                <a:sym typeface="Lora"/>
              </a:rPr>
              <a:t>Age</a:t>
            </a:r>
            <a:r>
              <a:rPr lang="en" sz="2000">
                <a:latin typeface="Lora"/>
                <a:ea typeface="Lora"/>
                <a:cs typeface="Lora"/>
                <a:sym typeface="Lora"/>
              </a:rPr>
              <a:t> </a:t>
            </a:r>
            <a:endParaRPr sz="2000">
              <a:latin typeface="Lora"/>
              <a:ea typeface="Lora"/>
              <a:cs typeface="Lora"/>
              <a:sym typeface="Lora"/>
            </a:endParaRPr>
          </a:p>
          <a:p>
            <a:pPr indent="0" lvl="0" marL="0" rtl="0" algn="l">
              <a:lnSpc>
                <a:spcPct val="100000"/>
              </a:lnSpc>
              <a:spcBef>
                <a:spcPts val="1200"/>
              </a:spcBef>
              <a:spcAft>
                <a:spcPts val="0"/>
              </a:spcAft>
              <a:buClr>
                <a:schemeClr val="dk1"/>
              </a:buClr>
              <a:buSzPts val="1100"/>
              <a:buFont typeface="Arial"/>
              <a:buNone/>
            </a:pPr>
            <a:r>
              <a:rPr lang="en">
                <a:latin typeface="Lora"/>
                <a:ea typeface="Lora"/>
                <a:cs typeface="Lora"/>
                <a:sym typeface="Lora"/>
              </a:rPr>
              <a:t>5.8%		Persons under 5 years	</a:t>
            </a:r>
            <a:endParaRPr>
              <a:latin typeface="Lora"/>
              <a:ea typeface="Lora"/>
              <a:cs typeface="Lora"/>
              <a:sym typeface="Lora"/>
            </a:endParaRPr>
          </a:p>
          <a:p>
            <a:pPr indent="0" lvl="0" marL="0" rtl="0" algn="l">
              <a:lnSpc>
                <a:spcPct val="100000"/>
              </a:lnSpc>
              <a:spcBef>
                <a:spcPts val="1200"/>
              </a:spcBef>
              <a:spcAft>
                <a:spcPts val="0"/>
              </a:spcAft>
              <a:buClr>
                <a:schemeClr val="dk1"/>
              </a:buClr>
              <a:buSzPts val="1100"/>
              <a:buFont typeface="Arial"/>
              <a:buNone/>
            </a:pPr>
            <a:r>
              <a:rPr lang="en">
                <a:latin typeface="Lora"/>
                <a:ea typeface="Lora"/>
                <a:cs typeface="Lora"/>
                <a:sym typeface="Lora"/>
              </a:rPr>
              <a:t>20.7%	Persons under 18 years	</a:t>
            </a:r>
            <a:endParaRPr>
              <a:latin typeface="Lora"/>
              <a:ea typeface="Lora"/>
              <a:cs typeface="Lora"/>
              <a:sym typeface="Lora"/>
            </a:endParaRPr>
          </a:p>
          <a:p>
            <a:pPr indent="0" lvl="0" marL="0" rtl="0" algn="l">
              <a:lnSpc>
                <a:spcPct val="100000"/>
              </a:lnSpc>
              <a:spcBef>
                <a:spcPts val="1200"/>
              </a:spcBef>
              <a:spcAft>
                <a:spcPts val="1200"/>
              </a:spcAft>
              <a:buClr>
                <a:schemeClr val="dk1"/>
              </a:buClr>
              <a:buSzPts val="1100"/>
              <a:buFont typeface="Arial"/>
              <a:buNone/>
            </a:pPr>
            <a:r>
              <a:rPr lang="en">
                <a:latin typeface="Lora"/>
                <a:ea typeface="Lora"/>
                <a:cs typeface="Lora"/>
                <a:sym typeface="Lora"/>
              </a:rPr>
              <a:t>16.9%	Persons 65 years and over	</a:t>
            </a:r>
            <a:endParaRPr/>
          </a:p>
        </p:txBody>
      </p:sp>
      <p:sp>
        <p:nvSpPr>
          <p:cNvPr id="86" name="Google Shape;86;p16"/>
          <p:cNvSpPr txBox="1"/>
          <p:nvPr>
            <p:ph idx="2" type="body"/>
          </p:nvPr>
        </p:nvSpPr>
        <p:spPr>
          <a:xfrm>
            <a:off x="4572000" y="1017725"/>
            <a:ext cx="42603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latin typeface="Lora"/>
                <a:ea typeface="Lora"/>
                <a:cs typeface="Lora"/>
                <a:sym typeface="Lora"/>
              </a:rPr>
              <a:t>Race</a:t>
            </a:r>
            <a:endParaRPr b="1" sz="2000">
              <a:latin typeface="Lora"/>
              <a:ea typeface="Lora"/>
              <a:cs typeface="Lora"/>
              <a:sym typeface="Lora"/>
            </a:endParaRPr>
          </a:p>
          <a:p>
            <a:pPr indent="0" lvl="0" marL="0" rtl="0" algn="l">
              <a:lnSpc>
                <a:spcPct val="100000"/>
              </a:lnSpc>
              <a:spcBef>
                <a:spcPts val="1200"/>
              </a:spcBef>
              <a:spcAft>
                <a:spcPts val="0"/>
              </a:spcAft>
              <a:buNone/>
            </a:pPr>
            <a:r>
              <a:rPr lang="en">
                <a:latin typeface="Lora"/>
                <a:ea typeface="Lora"/>
                <a:cs typeface="Lora"/>
                <a:sym typeface="Lora"/>
              </a:rPr>
              <a:t>69.6%	White	</a:t>
            </a:r>
            <a:endParaRPr>
              <a:latin typeface="Lora"/>
              <a:ea typeface="Lora"/>
              <a:cs typeface="Lora"/>
              <a:sym typeface="Lora"/>
            </a:endParaRPr>
          </a:p>
          <a:p>
            <a:pPr indent="0" lvl="0" marL="0" rtl="0" algn="l">
              <a:lnSpc>
                <a:spcPct val="100000"/>
              </a:lnSpc>
              <a:spcBef>
                <a:spcPts val="1200"/>
              </a:spcBef>
              <a:spcAft>
                <a:spcPts val="0"/>
              </a:spcAft>
              <a:buClr>
                <a:schemeClr val="dk1"/>
              </a:buClr>
              <a:buSzPts val="1100"/>
              <a:buFont typeface="Arial"/>
              <a:buNone/>
            </a:pPr>
            <a:r>
              <a:rPr lang="en">
                <a:latin typeface="Lora"/>
                <a:ea typeface="Lora"/>
                <a:cs typeface="Lora"/>
                <a:sym typeface="Lora"/>
              </a:rPr>
              <a:t>19.3%	Hispanic or Latino</a:t>
            </a:r>
            <a:endParaRPr>
              <a:latin typeface="Lora"/>
              <a:ea typeface="Lora"/>
              <a:cs typeface="Lora"/>
              <a:sym typeface="Lora"/>
            </a:endParaRPr>
          </a:p>
          <a:p>
            <a:pPr indent="0" lvl="0" marL="0" rtl="0" algn="l">
              <a:lnSpc>
                <a:spcPct val="100000"/>
              </a:lnSpc>
              <a:spcBef>
                <a:spcPts val="1200"/>
              </a:spcBef>
              <a:spcAft>
                <a:spcPts val="0"/>
              </a:spcAft>
              <a:buNone/>
            </a:pPr>
            <a:r>
              <a:rPr lang="en">
                <a:latin typeface="Lora"/>
                <a:ea typeface="Lora"/>
                <a:cs typeface="Lora"/>
                <a:sym typeface="Lora"/>
              </a:rPr>
              <a:t>17.6%		Black or African American	</a:t>
            </a:r>
            <a:endParaRPr>
              <a:latin typeface="Lora"/>
              <a:ea typeface="Lora"/>
              <a:cs typeface="Lora"/>
              <a:sym typeface="Lora"/>
            </a:endParaRPr>
          </a:p>
          <a:p>
            <a:pPr indent="0" lvl="0" marL="0" rtl="0" algn="l">
              <a:lnSpc>
                <a:spcPct val="100000"/>
              </a:lnSpc>
              <a:spcBef>
                <a:spcPts val="1200"/>
              </a:spcBef>
              <a:spcAft>
                <a:spcPts val="0"/>
              </a:spcAft>
              <a:buNone/>
            </a:pPr>
            <a:r>
              <a:rPr lang="en">
                <a:latin typeface="Lora"/>
                <a:ea typeface="Lora"/>
                <a:cs typeface="Lora"/>
                <a:sym typeface="Lora"/>
              </a:rPr>
              <a:t>9.0%		Asian </a:t>
            </a:r>
            <a:endParaRPr>
              <a:latin typeface="Lora"/>
              <a:ea typeface="Lora"/>
              <a:cs typeface="Lora"/>
              <a:sym typeface="Lora"/>
            </a:endParaRPr>
          </a:p>
          <a:p>
            <a:pPr indent="0" lvl="0" marL="0" rtl="0" algn="l">
              <a:lnSpc>
                <a:spcPct val="100000"/>
              </a:lnSpc>
              <a:spcBef>
                <a:spcPts val="1200"/>
              </a:spcBef>
              <a:spcAft>
                <a:spcPts val="0"/>
              </a:spcAft>
              <a:buClr>
                <a:schemeClr val="dk1"/>
              </a:buClr>
              <a:buSzPts val="1100"/>
              <a:buFont typeface="Arial"/>
              <a:buNone/>
            </a:pPr>
            <a:r>
              <a:rPr lang="en">
                <a:latin typeface="Lora"/>
                <a:ea typeface="Lora"/>
                <a:cs typeface="Lora"/>
                <a:sym typeface="Lora"/>
              </a:rPr>
              <a:t>2.7%		Two or More Races</a:t>
            </a:r>
            <a:endParaRPr>
              <a:latin typeface="Lora"/>
              <a:ea typeface="Lora"/>
              <a:cs typeface="Lora"/>
              <a:sym typeface="Lora"/>
            </a:endParaRPr>
          </a:p>
          <a:p>
            <a:pPr indent="0" lvl="0" marL="0" rtl="0" algn="l">
              <a:lnSpc>
                <a:spcPct val="100000"/>
              </a:lnSpc>
              <a:spcBef>
                <a:spcPts val="1200"/>
              </a:spcBef>
              <a:spcAft>
                <a:spcPts val="0"/>
              </a:spcAft>
              <a:buNone/>
            </a:pPr>
            <a:r>
              <a:rPr lang="en">
                <a:latin typeface="Lora"/>
                <a:ea typeface="Lora"/>
                <a:cs typeface="Lora"/>
                <a:sym typeface="Lora"/>
              </a:rPr>
              <a:t>1.0%		American Indian and Alaska Native </a:t>
            </a:r>
            <a:endParaRPr>
              <a:latin typeface="Lora"/>
              <a:ea typeface="Lora"/>
              <a:cs typeface="Lora"/>
              <a:sym typeface="Lora"/>
            </a:endParaRPr>
          </a:p>
          <a:p>
            <a:pPr indent="0" lvl="0" marL="0" rtl="0" algn="l">
              <a:lnSpc>
                <a:spcPct val="100000"/>
              </a:lnSpc>
              <a:spcBef>
                <a:spcPts val="1200"/>
              </a:spcBef>
              <a:spcAft>
                <a:spcPts val="0"/>
              </a:spcAft>
              <a:buNone/>
            </a:pPr>
            <a:r>
              <a:rPr lang="en">
                <a:latin typeface="Lora"/>
                <a:ea typeface="Lora"/>
                <a:cs typeface="Lora"/>
                <a:sym typeface="Lora"/>
              </a:rPr>
              <a:t>0.1%		Native Hawaiian and Pacific Islander </a:t>
            </a:r>
            <a:endParaRPr>
              <a:latin typeface="Lora"/>
              <a:ea typeface="Lora"/>
              <a:cs typeface="Lora"/>
              <a:sym typeface="Lora"/>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New York COVID-19 Regulations</a:t>
            </a:r>
            <a:endParaRPr>
              <a:latin typeface="Lora"/>
              <a:ea typeface="Lora"/>
              <a:cs typeface="Lora"/>
              <a:sym typeface="Lora"/>
            </a:endParaRPr>
          </a:p>
        </p:txBody>
      </p:sp>
      <p:sp>
        <p:nvSpPr>
          <p:cNvPr id="92" name="Google Shape;9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latin typeface="Lora"/>
                <a:ea typeface="Lora"/>
                <a:cs typeface="Lora"/>
                <a:sym typeface="Lora"/>
              </a:rPr>
              <a:t>Mar</a:t>
            </a:r>
            <a:r>
              <a:rPr b="1" lang="en" sz="1200">
                <a:latin typeface="Lora"/>
                <a:ea typeface="Lora"/>
                <a:cs typeface="Lora"/>
                <a:sym typeface="Lora"/>
              </a:rPr>
              <a:t> 7, 2020</a:t>
            </a:r>
            <a:r>
              <a:rPr lang="en" sz="1200">
                <a:latin typeface="Lora"/>
                <a:ea typeface="Lora"/>
                <a:cs typeface="Lora"/>
                <a:sym typeface="Lora"/>
              </a:rPr>
              <a:t>		Governor Cuomo declares a state of emergency</a:t>
            </a:r>
            <a:endParaRPr sz="1200">
              <a:latin typeface="Lora"/>
              <a:ea typeface="Lora"/>
              <a:cs typeface="Lora"/>
              <a:sym typeface="Lora"/>
            </a:endParaRPr>
          </a:p>
          <a:p>
            <a:pPr indent="0" lvl="0" marL="0" rtl="0" algn="l">
              <a:lnSpc>
                <a:spcPct val="100000"/>
              </a:lnSpc>
              <a:spcBef>
                <a:spcPts val="1200"/>
              </a:spcBef>
              <a:spcAft>
                <a:spcPts val="0"/>
              </a:spcAft>
              <a:buNone/>
            </a:pPr>
            <a:r>
              <a:rPr b="1" lang="en" sz="1200">
                <a:latin typeface="Lora"/>
                <a:ea typeface="Lora"/>
                <a:cs typeface="Lora"/>
                <a:sym typeface="Lora"/>
              </a:rPr>
              <a:t>Mar</a:t>
            </a:r>
            <a:r>
              <a:rPr b="1" lang="en" sz="1200">
                <a:latin typeface="Lora"/>
                <a:ea typeface="Lora"/>
                <a:cs typeface="Lora"/>
                <a:sym typeface="Lora"/>
              </a:rPr>
              <a:t> 16, 2020	</a:t>
            </a:r>
            <a:r>
              <a:rPr lang="en" sz="1200">
                <a:latin typeface="Lora"/>
                <a:ea typeface="Lora"/>
                <a:cs typeface="Lora"/>
                <a:sym typeface="Lora"/>
              </a:rPr>
              <a:t>NYC public schools close</a:t>
            </a:r>
            <a:endParaRPr sz="1200">
              <a:latin typeface="Lora"/>
              <a:ea typeface="Lora"/>
              <a:cs typeface="Lora"/>
              <a:sym typeface="Lora"/>
            </a:endParaRPr>
          </a:p>
          <a:p>
            <a:pPr indent="0" lvl="0" marL="0" rtl="0" algn="l">
              <a:lnSpc>
                <a:spcPct val="100000"/>
              </a:lnSpc>
              <a:spcBef>
                <a:spcPts val="1200"/>
              </a:spcBef>
              <a:spcAft>
                <a:spcPts val="0"/>
              </a:spcAft>
              <a:buNone/>
            </a:pPr>
            <a:r>
              <a:rPr b="1" lang="en" sz="1200">
                <a:latin typeface="Lora"/>
                <a:ea typeface="Lora"/>
                <a:cs typeface="Lora"/>
                <a:sym typeface="Lora"/>
              </a:rPr>
              <a:t>Mar 17, 2020</a:t>
            </a:r>
            <a:r>
              <a:rPr lang="en" sz="1200">
                <a:latin typeface="Lora"/>
                <a:ea typeface="Lora"/>
                <a:cs typeface="Lora"/>
                <a:sym typeface="Lora"/>
              </a:rPr>
              <a:t>		NYC bars and restaurants close, except for delivery</a:t>
            </a:r>
            <a:endParaRPr sz="1200">
              <a:latin typeface="Lora"/>
              <a:ea typeface="Lora"/>
              <a:cs typeface="Lora"/>
              <a:sym typeface="Lora"/>
            </a:endParaRPr>
          </a:p>
          <a:p>
            <a:pPr indent="0" lvl="0" marL="0" rtl="0" algn="l">
              <a:lnSpc>
                <a:spcPct val="100000"/>
              </a:lnSpc>
              <a:spcBef>
                <a:spcPts val="1200"/>
              </a:spcBef>
              <a:spcAft>
                <a:spcPts val="0"/>
              </a:spcAft>
              <a:buNone/>
            </a:pPr>
            <a:r>
              <a:rPr b="1" lang="en" sz="1200">
                <a:latin typeface="Lora"/>
                <a:ea typeface="Lora"/>
                <a:cs typeface="Lora"/>
                <a:sym typeface="Lora"/>
              </a:rPr>
              <a:t>Mar 22, 2020 	</a:t>
            </a:r>
            <a:r>
              <a:rPr lang="en" sz="1200">
                <a:latin typeface="Lora"/>
                <a:ea typeface="Lora"/>
                <a:cs typeface="Lora"/>
                <a:sym typeface="Lora"/>
              </a:rPr>
              <a:t>Non-essential workers ordered to stay home</a:t>
            </a:r>
            <a:endParaRPr sz="1200">
              <a:latin typeface="Lora"/>
              <a:ea typeface="Lora"/>
              <a:cs typeface="Lora"/>
              <a:sym typeface="Lora"/>
            </a:endParaRPr>
          </a:p>
          <a:p>
            <a:pPr indent="0" lvl="0" marL="0" rtl="0" algn="l">
              <a:lnSpc>
                <a:spcPct val="100000"/>
              </a:lnSpc>
              <a:spcBef>
                <a:spcPts val="1200"/>
              </a:spcBef>
              <a:spcAft>
                <a:spcPts val="0"/>
              </a:spcAft>
              <a:buNone/>
            </a:pPr>
            <a:r>
              <a:rPr b="1" lang="en" sz="1200">
                <a:latin typeface="Lora"/>
                <a:ea typeface="Lora"/>
                <a:cs typeface="Lora"/>
                <a:sym typeface="Lora"/>
              </a:rPr>
              <a:t>Mar 28, 2020	</a:t>
            </a:r>
            <a:r>
              <a:rPr lang="en" sz="1200">
                <a:latin typeface="Lora"/>
                <a:ea typeface="Lora"/>
                <a:cs typeface="Lora"/>
                <a:sym typeface="Lora"/>
              </a:rPr>
              <a:t>Governor Cuomo halts all nonessential construction sites </a:t>
            </a:r>
            <a:endParaRPr sz="1200">
              <a:latin typeface="Lora"/>
              <a:ea typeface="Lora"/>
              <a:cs typeface="Lora"/>
              <a:sym typeface="Lora"/>
            </a:endParaRPr>
          </a:p>
          <a:p>
            <a:pPr indent="0" lvl="0" marL="0" rtl="0" algn="l">
              <a:lnSpc>
                <a:spcPct val="100000"/>
              </a:lnSpc>
              <a:spcBef>
                <a:spcPts val="1200"/>
              </a:spcBef>
              <a:spcAft>
                <a:spcPts val="0"/>
              </a:spcAft>
              <a:buNone/>
            </a:pPr>
            <a:r>
              <a:rPr b="1" lang="en" sz="1200">
                <a:latin typeface="Lora"/>
                <a:ea typeface="Lora"/>
                <a:cs typeface="Lora"/>
                <a:sym typeface="Lora"/>
              </a:rPr>
              <a:t>April 15, 2020</a:t>
            </a:r>
            <a:r>
              <a:rPr lang="en" sz="1200">
                <a:latin typeface="Lora"/>
                <a:ea typeface="Lora"/>
                <a:cs typeface="Lora"/>
                <a:sym typeface="Lora"/>
              </a:rPr>
              <a:t>	Governor Cuomo requires face masks or coverings in public places</a:t>
            </a:r>
            <a:endParaRPr sz="1200">
              <a:latin typeface="Lora"/>
              <a:ea typeface="Lora"/>
              <a:cs typeface="Lora"/>
              <a:sym typeface="Lora"/>
            </a:endParaRPr>
          </a:p>
          <a:p>
            <a:pPr indent="0" lvl="0" marL="0" rtl="0" algn="l">
              <a:lnSpc>
                <a:spcPct val="100000"/>
              </a:lnSpc>
              <a:spcBef>
                <a:spcPts val="1200"/>
              </a:spcBef>
              <a:spcAft>
                <a:spcPts val="0"/>
              </a:spcAft>
              <a:buNone/>
            </a:pPr>
            <a:r>
              <a:rPr b="1" lang="en" sz="1200">
                <a:latin typeface="Lora"/>
                <a:ea typeface="Lora"/>
                <a:cs typeface="Lora"/>
                <a:sym typeface="Lora"/>
              </a:rPr>
              <a:t>May 1, 2020	</a:t>
            </a:r>
            <a:r>
              <a:rPr lang="en" sz="1200">
                <a:latin typeface="Lora"/>
                <a:ea typeface="Lora"/>
                <a:cs typeface="Lora"/>
                <a:sym typeface="Lora"/>
              </a:rPr>
              <a:t>	Governor Cuomo closes all schools for the remainder of the academic year</a:t>
            </a:r>
            <a:endParaRPr sz="1200">
              <a:latin typeface="Lora"/>
              <a:ea typeface="Lora"/>
              <a:cs typeface="Lora"/>
              <a:sym typeface="Lora"/>
            </a:endParaRPr>
          </a:p>
          <a:p>
            <a:pPr indent="0" lvl="0" marL="0" rtl="0" algn="l">
              <a:lnSpc>
                <a:spcPct val="100000"/>
              </a:lnSpc>
              <a:spcBef>
                <a:spcPts val="1200"/>
              </a:spcBef>
              <a:spcAft>
                <a:spcPts val="0"/>
              </a:spcAft>
              <a:buNone/>
            </a:pPr>
            <a:r>
              <a:rPr b="1" lang="en" sz="1200">
                <a:latin typeface="Lora"/>
                <a:ea typeface="Lora"/>
                <a:cs typeface="Lora"/>
                <a:sym typeface="Lora"/>
              </a:rPr>
              <a:t>Jun 8, 2020	</a:t>
            </a:r>
            <a:r>
              <a:rPr lang="en" sz="1200">
                <a:latin typeface="Lora"/>
                <a:ea typeface="Lora"/>
                <a:cs typeface="Lora"/>
                <a:sym typeface="Lora"/>
              </a:rPr>
              <a:t>	NYC begins Phase 1 reopening</a:t>
            </a:r>
            <a:endParaRPr sz="1200">
              <a:latin typeface="Lora"/>
              <a:ea typeface="Lora"/>
              <a:cs typeface="Lora"/>
              <a:sym typeface="Lora"/>
            </a:endParaRPr>
          </a:p>
          <a:p>
            <a:pPr indent="0" lvl="0" marL="0" rtl="0" algn="l">
              <a:lnSpc>
                <a:spcPct val="100000"/>
              </a:lnSpc>
              <a:spcBef>
                <a:spcPts val="1200"/>
              </a:spcBef>
              <a:spcAft>
                <a:spcPts val="0"/>
              </a:spcAft>
              <a:buNone/>
            </a:pPr>
            <a:r>
              <a:rPr b="1" lang="en" sz="1200">
                <a:latin typeface="Lora"/>
                <a:ea typeface="Lora"/>
                <a:cs typeface="Lora"/>
                <a:sym typeface="Lora"/>
              </a:rPr>
              <a:t>Nov 19, 2020</a:t>
            </a:r>
            <a:r>
              <a:rPr lang="en" sz="1200">
                <a:latin typeface="Lora"/>
                <a:ea typeface="Lora"/>
                <a:cs typeface="Lora"/>
                <a:sym typeface="Lora"/>
              </a:rPr>
              <a:t>		NYC schools switch to all-remote</a:t>
            </a:r>
            <a:endParaRPr sz="1200">
              <a:latin typeface="Lora"/>
              <a:ea typeface="Lora"/>
              <a:cs typeface="Lora"/>
              <a:sym typeface="Lora"/>
            </a:endParaRPr>
          </a:p>
          <a:p>
            <a:pPr indent="0" lvl="0" marL="0" rtl="0" algn="l">
              <a:lnSpc>
                <a:spcPct val="100000"/>
              </a:lnSpc>
              <a:spcBef>
                <a:spcPts val="1200"/>
              </a:spcBef>
              <a:spcAft>
                <a:spcPts val="0"/>
              </a:spcAft>
              <a:buNone/>
            </a:pPr>
            <a:r>
              <a:rPr b="1" lang="en" sz="1200">
                <a:latin typeface="Lora"/>
                <a:ea typeface="Lora"/>
                <a:cs typeface="Lora"/>
                <a:sym typeface="Lora"/>
              </a:rPr>
              <a:t>Nov 21, 2020</a:t>
            </a:r>
            <a:r>
              <a:rPr lang="en" sz="1200">
                <a:latin typeface="Lora"/>
                <a:ea typeface="Lora"/>
                <a:cs typeface="Lora"/>
                <a:sym typeface="Lora"/>
              </a:rPr>
              <a:t>		Restrictions on indoor dining are renewed</a:t>
            </a:r>
            <a:endParaRPr sz="1200">
              <a:latin typeface="Lora"/>
              <a:ea typeface="Lora"/>
              <a:cs typeface="Lora"/>
              <a:sym typeface="Lora"/>
            </a:endParaRPr>
          </a:p>
          <a:p>
            <a:pPr indent="0" lvl="0" marL="0" rtl="0" algn="l">
              <a:lnSpc>
                <a:spcPct val="100000"/>
              </a:lnSpc>
              <a:spcBef>
                <a:spcPts val="1200"/>
              </a:spcBef>
              <a:spcAft>
                <a:spcPts val="1200"/>
              </a:spcAft>
              <a:buNone/>
            </a:pPr>
            <a:r>
              <a:t/>
            </a:r>
            <a:endParaRPr sz="12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EB Garamond"/>
                <a:ea typeface="EB Garamond"/>
                <a:cs typeface="EB Garamond"/>
                <a:sym typeface="EB Garamond"/>
              </a:rPr>
              <a:t>Numbers of people with pre-existing conditions</a:t>
            </a:r>
            <a:endParaRPr>
              <a:latin typeface="EB Garamond"/>
              <a:ea typeface="EB Garamond"/>
              <a:cs typeface="EB Garamond"/>
              <a:sym typeface="EB Garamond"/>
            </a:endParaRPr>
          </a:p>
        </p:txBody>
      </p:sp>
      <p:sp>
        <p:nvSpPr>
          <p:cNvPr id="98" name="Google Shape;98;p18"/>
          <p:cNvSpPr txBox="1"/>
          <p:nvPr>
            <p:ph idx="1" type="body"/>
          </p:nvPr>
        </p:nvSpPr>
        <p:spPr>
          <a:xfrm>
            <a:off x="311700" y="929975"/>
            <a:ext cx="8520600" cy="572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en" sz="1690">
                <a:latin typeface="EB Garamond"/>
                <a:ea typeface="EB Garamond"/>
                <a:cs typeface="EB Garamond"/>
                <a:sym typeface="EB Garamond"/>
              </a:rPr>
              <a:t>According  to the list of comorbidities and underlying conditions New York State will use to determine eligibility for the COVID-19 vaccine those with </a:t>
            </a:r>
            <a:endParaRPr sz="1690">
              <a:latin typeface="EB Garamond"/>
              <a:ea typeface="EB Garamond"/>
              <a:cs typeface="EB Garamond"/>
              <a:sym typeface="EB Garamond"/>
            </a:endParaRPr>
          </a:p>
          <a:p>
            <a:pPr indent="0" lvl="0" marL="0" rtl="0" algn="l">
              <a:lnSpc>
                <a:spcPct val="95000"/>
              </a:lnSpc>
              <a:spcBef>
                <a:spcPts val="1200"/>
              </a:spcBef>
              <a:spcAft>
                <a:spcPts val="1200"/>
              </a:spcAft>
              <a:buSzPts val="605"/>
              <a:buNone/>
            </a:pPr>
            <a:r>
              <a:t/>
            </a:r>
            <a:endParaRPr sz="1690">
              <a:latin typeface="EB Garamond"/>
              <a:ea typeface="EB Garamond"/>
              <a:cs typeface="EB Garamond"/>
              <a:sym typeface="EB Garamond"/>
            </a:endParaRPr>
          </a:p>
        </p:txBody>
      </p:sp>
      <p:sp>
        <p:nvSpPr>
          <p:cNvPr id="99" name="Google Shape;99;p18"/>
          <p:cNvSpPr txBox="1"/>
          <p:nvPr/>
        </p:nvSpPr>
        <p:spPr>
          <a:xfrm>
            <a:off x="421225" y="1867800"/>
            <a:ext cx="3808500" cy="2655900"/>
          </a:xfrm>
          <a:prstGeom prst="rect">
            <a:avLst/>
          </a:prstGeom>
          <a:noFill/>
          <a:ln>
            <a:noFill/>
          </a:ln>
        </p:spPr>
        <p:txBody>
          <a:bodyPr anchorCtr="0" anchor="t" bIns="91425" lIns="91425" spcFirstLastPara="1" rIns="91425" wrap="square" tIns="91425">
            <a:spAutoFit/>
          </a:bodyPr>
          <a:lstStyle/>
          <a:p>
            <a:pPr indent="-335915" lvl="0" marL="457200" rtl="0" algn="l">
              <a:lnSpc>
                <a:spcPct val="95000"/>
              </a:lnSpc>
              <a:spcBef>
                <a:spcPts val="0"/>
              </a:spcBef>
              <a:spcAft>
                <a:spcPts val="0"/>
              </a:spcAft>
              <a:buClr>
                <a:schemeClr val="dk2"/>
              </a:buClr>
              <a:buSzPts val="1690"/>
              <a:buFont typeface="EB Garamond"/>
              <a:buChar char="●"/>
            </a:pPr>
            <a:r>
              <a:rPr lang="en" sz="1690">
                <a:solidFill>
                  <a:schemeClr val="dk2"/>
                </a:solidFill>
                <a:latin typeface="EB Garamond"/>
                <a:ea typeface="EB Garamond"/>
                <a:cs typeface="EB Garamond"/>
                <a:sym typeface="EB Garamond"/>
              </a:rPr>
              <a:t>Cancer</a:t>
            </a:r>
            <a:endParaRPr sz="1690">
              <a:solidFill>
                <a:schemeClr val="dk2"/>
              </a:solidFill>
              <a:latin typeface="EB Garamond"/>
              <a:ea typeface="EB Garamond"/>
              <a:cs typeface="EB Garamond"/>
              <a:sym typeface="EB Garamond"/>
            </a:endParaRPr>
          </a:p>
          <a:p>
            <a:pPr indent="-335915" lvl="0" marL="457200" rtl="0" algn="l">
              <a:lnSpc>
                <a:spcPct val="95000"/>
              </a:lnSpc>
              <a:spcBef>
                <a:spcPts val="0"/>
              </a:spcBef>
              <a:spcAft>
                <a:spcPts val="0"/>
              </a:spcAft>
              <a:buClr>
                <a:schemeClr val="dk2"/>
              </a:buClr>
              <a:buSzPts val="1690"/>
              <a:buFont typeface="EB Garamond"/>
              <a:buChar char="●"/>
            </a:pPr>
            <a:r>
              <a:rPr lang="en" sz="1690">
                <a:solidFill>
                  <a:schemeClr val="dk2"/>
                </a:solidFill>
                <a:latin typeface="EB Garamond"/>
                <a:ea typeface="EB Garamond"/>
                <a:cs typeface="EB Garamond"/>
                <a:sym typeface="EB Garamond"/>
              </a:rPr>
              <a:t>Chronic Kidney Disease </a:t>
            </a:r>
            <a:endParaRPr sz="1690">
              <a:solidFill>
                <a:schemeClr val="dk2"/>
              </a:solidFill>
              <a:latin typeface="EB Garamond"/>
              <a:ea typeface="EB Garamond"/>
              <a:cs typeface="EB Garamond"/>
              <a:sym typeface="EB Garamond"/>
            </a:endParaRPr>
          </a:p>
          <a:p>
            <a:pPr indent="-335915" lvl="0" marL="457200" rtl="0" algn="l">
              <a:lnSpc>
                <a:spcPct val="95000"/>
              </a:lnSpc>
              <a:spcBef>
                <a:spcPts val="0"/>
              </a:spcBef>
              <a:spcAft>
                <a:spcPts val="0"/>
              </a:spcAft>
              <a:buClr>
                <a:schemeClr val="dk2"/>
              </a:buClr>
              <a:buSzPts val="1690"/>
              <a:buFont typeface="EB Garamond"/>
              <a:buChar char="●"/>
            </a:pPr>
            <a:r>
              <a:rPr lang="en" sz="1690">
                <a:solidFill>
                  <a:schemeClr val="dk2"/>
                </a:solidFill>
                <a:latin typeface="EB Garamond"/>
                <a:ea typeface="EB Garamond"/>
                <a:cs typeface="EB Garamond"/>
                <a:sym typeface="EB Garamond"/>
              </a:rPr>
              <a:t>Pulmonary Disease</a:t>
            </a:r>
            <a:endParaRPr sz="1690">
              <a:solidFill>
                <a:schemeClr val="dk2"/>
              </a:solidFill>
              <a:latin typeface="EB Garamond"/>
              <a:ea typeface="EB Garamond"/>
              <a:cs typeface="EB Garamond"/>
              <a:sym typeface="EB Garamond"/>
            </a:endParaRPr>
          </a:p>
          <a:p>
            <a:pPr indent="-335915" lvl="0" marL="457200" rtl="0" algn="l">
              <a:lnSpc>
                <a:spcPct val="95000"/>
              </a:lnSpc>
              <a:spcBef>
                <a:spcPts val="0"/>
              </a:spcBef>
              <a:spcAft>
                <a:spcPts val="0"/>
              </a:spcAft>
              <a:buClr>
                <a:schemeClr val="dk2"/>
              </a:buClr>
              <a:buSzPts val="1690"/>
              <a:buFont typeface="EB Garamond"/>
              <a:buChar char="●"/>
            </a:pPr>
            <a:r>
              <a:rPr lang="en" sz="1690">
                <a:solidFill>
                  <a:schemeClr val="dk2"/>
                </a:solidFill>
                <a:latin typeface="EB Garamond"/>
                <a:ea typeface="EB Garamond"/>
                <a:cs typeface="EB Garamond"/>
                <a:sym typeface="EB Garamond"/>
              </a:rPr>
              <a:t>Intellectual and Developmental Disabilities </a:t>
            </a:r>
            <a:endParaRPr sz="1690">
              <a:solidFill>
                <a:schemeClr val="dk2"/>
              </a:solidFill>
              <a:latin typeface="EB Garamond"/>
              <a:ea typeface="EB Garamond"/>
              <a:cs typeface="EB Garamond"/>
              <a:sym typeface="EB Garamond"/>
            </a:endParaRPr>
          </a:p>
          <a:p>
            <a:pPr indent="-335915" lvl="0" marL="457200" rtl="0" algn="l">
              <a:lnSpc>
                <a:spcPct val="95000"/>
              </a:lnSpc>
              <a:spcBef>
                <a:spcPts val="0"/>
              </a:spcBef>
              <a:spcAft>
                <a:spcPts val="0"/>
              </a:spcAft>
              <a:buClr>
                <a:schemeClr val="dk2"/>
              </a:buClr>
              <a:buSzPts val="1690"/>
              <a:buFont typeface="EB Garamond"/>
              <a:buChar char="●"/>
            </a:pPr>
            <a:r>
              <a:rPr lang="en" sz="1690">
                <a:solidFill>
                  <a:schemeClr val="dk2"/>
                </a:solidFill>
                <a:latin typeface="EB Garamond"/>
                <a:ea typeface="EB Garamond"/>
                <a:cs typeface="EB Garamond"/>
                <a:sym typeface="EB Garamond"/>
              </a:rPr>
              <a:t>Heart Condition</a:t>
            </a:r>
            <a:endParaRPr sz="1690">
              <a:solidFill>
                <a:schemeClr val="dk2"/>
              </a:solidFill>
              <a:latin typeface="EB Garamond"/>
              <a:ea typeface="EB Garamond"/>
              <a:cs typeface="EB Garamond"/>
              <a:sym typeface="EB Garamond"/>
            </a:endParaRPr>
          </a:p>
          <a:p>
            <a:pPr indent="-335915" lvl="0" marL="457200" rtl="0" algn="l">
              <a:lnSpc>
                <a:spcPct val="95000"/>
              </a:lnSpc>
              <a:spcBef>
                <a:spcPts val="0"/>
              </a:spcBef>
              <a:spcAft>
                <a:spcPts val="0"/>
              </a:spcAft>
              <a:buClr>
                <a:schemeClr val="dk2"/>
              </a:buClr>
              <a:buSzPts val="1690"/>
              <a:buFont typeface="EB Garamond"/>
              <a:buChar char="●"/>
            </a:pPr>
            <a:r>
              <a:rPr lang="en" sz="1690">
                <a:solidFill>
                  <a:schemeClr val="dk2"/>
                </a:solidFill>
                <a:latin typeface="EB Garamond"/>
                <a:ea typeface="EB Garamond"/>
                <a:cs typeface="EB Garamond"/>
                <a:sym typeface="EB Garamond"/>
              </a:rPr>
              <a:t>Immunocompromised State </a:t>
            </a:r>
            <a:endParaRPr sz="1690">
              <a:solidFill>
                <a:schemeClr val="dk2"/>
              </a:solidFill>
              <a:latin typeface="EB Garamond"/>
              <a:ea typeface="EB Garamond"/>
              <a:cs typeface="EB Garamond"/>
              <a:sym typeface="EB Garamond"/>
            </a:endParaRPr>
          </a:p>
          <a:p>
            <a:pPr indent="-335915" lvl="0" marL="457200" rtl="0" algn="l">
              <a:lnSpc>
                <a:spcPct val="95000"/>
              </a:lnSpc>
              <a:spcBef>
                <a:spcPts val="0"/>
              </a:spcBef>
              <a:spcAft>
                <a:spcPts val="0"/>
              </a:spcAft>
              <a:buClr>
                <a:schemeClr val="dk2"/>
              </a:buClr>
              <a:buSzPts val="1690"/>
              <a:buFont typeface="EB Garamond"/>
              <a:buChar char="●"/>
            </a:pPr>
            <a:r>
              <a:rPr lang="en" sz="1690">
                <a:solidFill>
                  <a:schemeClr val="dk2"/>
                </a:solidFill>
                <a:latin typeface="EB Garamond"/>
                <a:ea typeface="EB Garamond"/>
                <a:cs typeface="EB Garamond"/>
                <a:sym typeface="EB Garamond"/>
              </a:rPr>
              <a:t>Severe Obesity</a:t>
            </a:r>
            <a:endParaRPr sz="1690">
              <a:solidFill>
                <a:schemeClr val="dk2"/>
              </a:solidFill>
              <a:latin typeface="EB Garamond"/>
              <a:ea typeface="EB Garamond"/>
              <a:cs typeface="EB Garamond"/>
              <a:sym typeface="EB Garamond"/>
            </a:endParaRPr>
          </a:p>
          <a:p>
            <a:pPr indent="-335915" lvl="0" marL="457200" rtl="0" algn="l">
              <a:lnSpc>
                <a:spcPct val="95000"/>
              </a:lnSpc>
              <a:spcBef>
                <a:spcPts val="0"/>
              </a:spcBef>
              <a:spcAft>
                <a:spcPts val="0"/>
              </a:spcAft>
              <a:buClr>
                <a:schemeClr val="dk2"/>
              </a:buClr>
              <a:buSzPts val="1690"/>
              <a:buFont typeface="EB Garamond"/>
              <a:buChar char="●"/>
            </a:pPr>
            <a:r>
              <a:rPr lang="en" sz="1690">
                <a:solidFill>
                  <a:schemeClr val="dk2"/>
                </a:solidFill>
                <a:latin typeface="EB Garamond"/>
                <a:ea typeface="EB Garamond"/>
                <a:cs typeface="EB Garamond"/>
                <a:sym typeface="EB Garamond"/>
              </a:rPr>
              <a:t>Pregnancy </a:t>
            </a:r>
            <a:endParaRPr sz="1690">
              <a:solidFill>
                <a:schemeClr val="dk2"/>
              </a:solidFill>
              <a:latin typeface="EB Garamond"/>
              <a:ea typeface="EB Garamond"/>
              <a:cs typeface="EB Garamond"/>
              <a:sym typeface="EB Garamond"/>
            </a:endParaRPr>
          </a:p>
          <a:p>
            <a:pPr indent="-335915" lvl="0" marL="457200" rtl="0" algn="l">
              <a:lnSpc>
                <a:spcPct val="95000"/>
              </a:lnSpc>
              <a:spcBef>
                <a:spcPts val="0"/>
              </a:spcBef>
              <a:spcAft>
                <a:spcPts val="0"/>
              </a:spcAft>
              <a:buClr>
                <a:schemeClr val="dk2"/>
              </a:buClr>
              <a:buSzPts val="1690"/>
              <a:buFont typeface="EB Garamond"/>
              <a:buChar char="●"/>
            </a:pPr>
            <a:r>
              <a:rPr lang="en" sz="1690">
                <a:solidFill>
                  <a:schemeClr val="dk2"/>
                </a:solidFill>
                <a:latin typeface="EB Garamond"/>
                <a:ea typeface="EB Garamond"/>
                <a:cs typeface="EB Garamond"/>
                <a:sym typeface="EB Garamond"/>
              </a:rPr>
              <a:t>Sickle Cell Disease or Thalassemia </a:t>
            </a:r>
            <a:endParaRPr/>
          </a:p>
        </p:txBody>
      </p:sp>
      <p:pic>
        <p:nvPicPr>
          <p:cNvPr id="100" name="Google Shape;100;p18"/>
          <p:cNvPicPr preferRelativeResize="0"/>
          <p:nvPr/>
        </p:nvPicPr>
        <p:blipFill>
          <a:blip r:embed="rId3">
            <a:alphaModFix/>
          </a:blip>
          <a:stretch>
            <a:fillRect/>
          </a:stretch>
        </p:blipFill>
        <p:spPr>
          <a:xfrm>
            <a:off x="4177238" y="1724800"/>
            <a:ext cx="4609475" cy="258607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Flattening the Curve</a:t>
            </a:r>
            <a:endParaRPr>
              <a:latin typeface="Lora"/>
              <a:ea typeface="Lora"/>
              <a:cs typeface="Lora"/>
              <a:sym typeface="Lora"/>
            </a:endParaRPr>
          </a:p>
        </p:txBody>
      </p:sp>
      <p:sp>
        <p:nvSpPr>
          <p:cNvPr id="106" name="Google Shape;106;p1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92500"/>
          </a:bodyPr>
          <a:lstStyle/>
          <a:p>
            <a:pPr indent="0" lvl="0" marL="0" rtl="0" algn="l">
              <a:lnSpc>
                <a:spcPct val="150000"/>
              </a:lnSpc>
              <a:spcBef>
                <a:spcPts val="0"/>
              </a:spcBef>
              <a:spcAft>
                <a:spcPts val="0"/>
              </a:spcAft>
              <a:buNone/>
            </a:pPr>
            <a:r>
              <a:rPr lang="en">
                <a:latin typeface="Lora"/>
                <a:ea typeface="Lora"/>
                <a:cs typeface="Lora"/>
                <a:sym typeface="Lora"/>
              </a:rPr>
              <a:t>Flattening the curve is a public health strategy to slow down the spread of the SARS-CoV-2 virus during the COVID-19 pandemic. </a:t>
            </a:r>
            <a:endParaRPr>
              <a:latin typeface="Lora"/>
              <a:ea typeface="Lora"/>
              <a:cs typeface="Lora"/>
              <a:sym typeface="Lora"/>
            </a:endParaRPr>
          </a:p>
          <a:p>
            <a:pPr indent="0" lvl="0" marL="0" rtl="0" algn="l">
              <a:lnSpc>
                <a:spcPct val="150000"/>
              </a:lnSpc>
              <a:spcBef>
                <a:spcPts val="1200"/>
              </a:spcBef>
              <a:spcAft>
                <a:spcPts val="1200"/>
              </a:spcAft>
              <a:buNone/>
            </a:pPr>
            <a:r>
              <a:rPr lang="en">
                <a:latin typeface="Lora"/>
                <a:ea typeface="Lora"/>
                <a:cs typeface="Lora"/>
                <a:sym typeface="Lora"/>
              </a:rPr>
              <a:t>The curve being flattened is the epidemic curve, a visual representation of the number of infected people needing health care over time.</a:t>
            </a:r>
            <a:endParaRPr>
              <a:latin typeface="Lora"/>
              <a:ea typeface="Lora"/>
              <a:cs typeface="Lora"/>
              <a:sym typeface="Lora"/>
            </a:endParaRPr>
          </a:p>
        </p:txBody>
      </p:sp>
      <p:pic>
        <p:nvPicPr>
          <p:cNvPr id="107" name="Google Shape;107;p19"/>
          <p:cNvPicPr preferRelativeResize="0"/>
          <p:nvPr/>
        </p:nvPicPr>
        <p:blipFill>
          <a:blip r:embed="rId3">
            <a:alphaModFix/>
          </a:blip>
          <a:stretch>
            <a:fillRect/>
          </a:stretch>
        </p:blipFill>
        <p:spPr>
          <a:xfrm>
            <a:off x="4783950" y="1430300"/>
            <a:ext cx="4048350" cy="286074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latin typeface="Lora"/>
                <a:ea typeface="Lora"/>
                <a:cs typeface="Lora"/>
                <a:sym typeface="Lora"/>
              </a:rPr>
              <a:t>Impact of 2020 Reopening in NY on Pandemic Numbers</a:t>
            </a:r>
            <a:endParaRPr sz="2420">
              <a:latin typeface="Lora"/>
              <a:ea typeface="Lora"/>
              <a:cs typeface="Lora"/>
              <a:sym typeface="Lora"/>
            </a:endParaRPr>
          </a:p>
        </p:txBody>
      </p:sp>
      <p:sp>
        <p:nvSpPr>
          <p:cNvPr id="113" name="Google Shape;113;p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770"/>
              <a:buNone/>
            </a:pPr>
            <a:r>
              <a:rPr b="1" lang="en" sz="1800">
                <a:latin typeface="Lora"/>
                <a:ea typeface="Lora"/>
                <a:cs typeface="Lora"/>
                <a:sym typeface="Lora"/>
              </a:rPr>
              <a:t>Summer 2020</a:t>
            </a:r>
            <a:endParaRPr b="1" sz="1800">
              <a:latin typeface="Lora"/>
              <a:ea typeface="Lora"/>
              <a:cs typeface="Lora"/>
              <a:sym typeface="Lora"/>
            </a:endParaRPr>
          </a:p>
          <a:p>
            <a:pPr indent="-330200" lvl="0" marL="457200" rtl="0" algn="l">
              <a:lnSpc>
                <a:spcPct val="100000"/>
              </a:lnSpc>
              <a:spcBef>
                <a:spcPts val="1200"/>
              </a:spcBef>
              <a:spcAft>
                <a:spcPts val="0"/>
              </a:spcAft>
              <a:buSzPts val="1600"/>
              <a:buFont typeface="Lora"/>
              <a:buChar char="●"/>
            </a:pPr>
            <a:r>
              <a:rPr lang="en" sz="1600">
                <a:latin typeface="Lora"/>
                <a:ea typeface="Lora"/>
                <a:cs typeface="Lora"/>
                <a:sym typeface="Lora"/>
              </a:rPr>
              <a:t>NY began phased reopening in the summer of 2020.</a:t>
            </a:r>
            <a:endParaRPr sz="1600">
              <a:latin typeface="Lora"/>
              <a:ea typeface="Lora"/>
              <a:cs typeface="Lora"/>
              <a:sym typeface="Lora"/>
            </a:endParaRPr>
          </a:p>
          <a:p>
            <a:pPr indent="0" lvl="0" marL="457200" rtl="0" algn="l">
              <a:lnSpc>
                <a:spcPct val="100000"/>
              </a:lnSpc>
              <a:spcBef>
                <a:spcPts val="0"/>
              </a:spcBef>
              <a:spcAft>
                <a:spcPts val="0"/>
              </a:spcAft>
              <a:buNone/>
            </a:pPr>
            <a:r>
              <a:t/>
            </a:r>
            <a:endParaRPr sz="1600">
              <a:latin typeface="Lora"/>
              <a:ea typeface="Lora"/>
              <a:cs typeface="Lora"/>
              <a:sym typeface="Lora"/>
            </a:endParaRPr>
          </a:p>
          <a:p>
            <a:pPr indent="-330200" lvl="0" marL="457200" rtl="0" algn="l">
              <a:lnSpc>
                <a:spcPct val="100000"/>
              </a:lnSpc>
              <a:spcBef>
                <a:spcPts val="0"/>
              </a:spcBef>
              <a:spcAft>
                <a:spcPts val="0"/>
              </a:spcAft>
              <a:buSzPts val="1600"/>
              <a:buFont typeface="Lora"/>
              <a:buChar char="●"/>
            </a:pPr>
            <a:r>
              <a:rPr lang="en" sz="1600">
                <a:latin typeface="Lora"/>
                <a:ea typeface="Lora"/>
                <a:cs typeface="Lora"/>
                <a:sym typeface="Lora"/>
              </a:rPr>
              <a:t>T</a:t>
            </a:r>
            <a:r>
              <a:rPr lang="en" sz="1600">
                <a:latin typeface="Lora"/>
                <a:ea typeface="Lora"/>
                <a:cs typeface="Lora"/>
                <a:sym typeface="Lora"/>
              </a:rPr>
              <a:t>he number of people infected with the coronavirus was still high.</a:t>
            </a:r>
            <a:endParaRPr sz="1600">
              <a:latin typeface="Lora"/>
              <a:ea typeface="Lora"/>
              <a:cs typeface="Lora"/>
              <a:sym typeface="Lora"/>
            </a:endParaRPr>
          </a:p>
          <a:p>
            <a:pPr indent="0" lvl="0" marL="457200" rtl="0" algn="l">
              <a:lnSpc>
                <a:spcPct val="100000"/>
              </a:lnSpc>
              <a:spcBef>
                <a:spcPts val="0"/>
              </a:spcBef>
              <a:spcAft>
                <a:spcPts val="0"/>
              </a:spcAft>
              <a:buNone/>
            </a:pPr>
            <a:r>
              <a:t/>
            </a:r>
            <a:endParaRPr sz="1600">
              <a:latin typeface="Lora"/>
              <a:ea typeface="Lora"/>
              <a:cs typeface="Lora"/>
              <a:sym typeface="Lora"/>
            </a:endParaRPr>
          </a:p>
          <a:p>
            <a:pPr indent="-330200" lvl="0" marL="457200" rtl="0" algn="l">
              <a:lnSpc>
                <a:spcPct val="100000"/>
              </a:lnSpc>
              <a:spcBef>
                <a:spcPts val="0"/>
              </a:spcBef>
              <a:spcAft>
                <a:spcPts val="0"/>
              </a:spcAft>
              <a:buSzPts val="1600"/>
              <a:buFont typeface="Lora"/>
              <a:buChar char="●"/>
            </a:pPr>
            <a:r>
              <a:rPr lang="en" sz="1600">
                <a:latin typeface="Lora"/>
                <a:ea typeface="Lora"/>
                <a:cs typeface="Lora"/>
                <a:sym typeface="Lora"/>
              </a:rPr>
              <a:t>Transmission quickly rekindled with increased contact.</a:t>
            </a:r>
            <a:endParaRPr sz="1600">
              <a:latin typeface="Lora"/>
              <a:ea typeface="Lora"/>
              <a:cs typeface="Lora"/>
              <a:sym typeface="Lora"/>
            </a:endParaRPr>
          </a:p>
          <a:p>
            <a:pPr indent="0" lvl="0" marL="0" rtl="0" algn="l">
              <a:lnSpc>
                <a:spcPct val="100000"/>
              </a:lnSpc>
              <a:spcBef>
                <a:spcPts val="1200"/>
              </a:spcBef>
              <a:spcAft>
                <a:spcPts val="1200"/>
              </a:spcAft>
              <a:buSzPts val="770"/>
              <a:buNone/>
            </a:pPr>
            <a:r>
              <a:t/>
            </a:r>
            <a:endParaRPr/>
          </a:p>
        </p:txBody>
      </p:sp>
      <p:sp>
        <p:nvSpPr>
          <p:cNvPr id="114" name="Google Shape;114;p20"/>
          <p:cNvSpPr txBox="1"/>
          <p:nvPr>
            <p:ph idx="2" type="body"/>
          </p:nvPr>
        </p:nvSpPr>
        <p:spPr>
          <a:xfrm>
            <a:off x="4832400" y="1152475"/>
            <a:ext cx="39999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Lora"/>
                <a:ea typeface="Lora"/>
                <a:cs typeface="Lora"/>
                <a:sym typeface="Lora"/>
              </a:rPr>
              <a:t>Fall 2020</a:t>
            </a:r>
            <a:endParaRPr b="1" sz="1800">
              <a:latin typeface="Lora"/>
              <a:ea typeface="Lora"/>
              <a:cs typeface="Lora"/>
              <a:sym typeface="Lora"/>
            </a:endParaRPr>
          </a:p>
          <a:p>
            <a:pPr indent="-330200" lvl="0" marL="457200" rtl="0" algn="l">
              <a:spcBef>
                <a:spcPts val="1200"/>
              </a:spcBef>
              <a:spcAft>
                <a:spcPts val="0"/>
              </a:spcAft>
              <a:buSzPts val="1600"/>
              <a:buFont typeface="Lora"/>
              <a:buChar char="●"/>
            </a:pPr>
            <a:r>
              <a:rPr lang="en" sz="1600">
                <a:latin typeface="Lora"/>
                <a:ea typeface="Lora"/>
                <a:cs typeface="Lora"/>
                <a:sym typeface="Lora"/>
              </a:rPr>
              <a:t>G</a:t>
            </a:r>
            <a:r>
              <a:rPr lang="en" sz="1600">
                <a:latin typeface="Lora"/>
                <a:ea typeface="Lora"/>
                <a:cs typeface="Lora"/>
                <a:sym typeface="Lora"/>
              </a:rPr>
              <a:t>yms, malls, schools, </a:t>
            </a:r>
            <a:r>
              <a:rPr lang="en" sz="1600">
                <a:latin typeface="Lora"/>
                <a:ea typeface="Lora"/>
                <a:cs typeface="Lora"/>
                <a:sym typeface="Lora"/>
              </a:rPr>
              <a:t>restaurants</a:t>
            </a:r>
            <a:r>
              <a:rPr lang="en" sz="1600">
                <a:latin typeface="Lora"/>
                <a:ea typeface="Lora"/>
                <a:cs typeface="Lora"/>
                <a:sym typeface="Lora"/>
              </a:rPr>
              <a:t>, and bars began reopening in the fall of 2020.</a:t>
            </a:r>
            <a:endParaRPr sz="1600">
              <a:latin typeface="Lora"/>
              <a:ea typeface="Lora"/>
              <a:cs typeface="Lora"/>
              <a:sym typeface="Lora"/>
            </a:endParaRPr>
          </a:p>
          <a:p>
            <a:pPr indent="0" lvl="0" marL="457200" rtl="0" algn="l">
              <a:spcBef>
                <a:spcPts val="0"/>
              </a:spcBef>
              <a:spcAft>
                <a:spcPts val="0"/>
              </a:spcAft>
              <a:buNone/>
            </a:pPr>
            <a:r>
              <a:t/>
            </a:r>
            <a:endParaRPr sz="1600">
              <a:latin typeface="Lora"/>
              <a:ea typeface="Lora"/>
              <a:cs typeface="Lora"/>
              <a:sym typeface="Lora"/>
            </a:endParaRPr>
          </a:p>
          <a:p>
            <a:pPr indent="-330200" lvl="0" marL="457200" rtl="0" algn="l">
              <a:spcBef>
                <a:spcPts val="0"/>
              </a:spcBef>
              <a:spcAft>
                <a:spcPts val="0"/>
              </a:spcAft>
              <a:buSzPts val="1600"/>
              <a:buFont typeface="Lora"/>
              <a:buChar char="●"/>
            </a:pPr>
            <a:r>
              <a:rPr lang="en" sz="1600">
                <a:latin typeface="Lora"/>
                <a:ea typeface="Lora"/>
                <a:cs typeface="Lora"/>
                <a:sym typeface="Lora"/>
              </a:rPr>
              <a:t>NY reached half a million COVID cases as the US experienced a dramatic rise in transmission.</a:t>
            </a:r>
            <a:endParaRPr sz="1600">
              <a:latin typeface="Lora"/>
              <a:ea typeface="Lora"/>
              <a:cs typeface="Lora"/>
              <a:sym typeface="Lora"/>
            </a:endParaRPr>
          </a:p>
          <a:p>
            <a:pPr indent="0" lvl="0" marL="457200" rtl="0" algn="l">
              <a:spcBef>
                <a:spcPts val="0"/>
              </a:spcBef>
              <a:spcAft>
                <a:spcPts val="0"/>
              </a:spcAft>
              <a:buNone/>
            </a:pPr>
            <a:r>
              <a:t/>
            </a:r>
            <a:endParaRPr sz="1600">
              <a:latin typeface="Lora"/>
              <a:ea typeface="Lora"/>
              <a:cs typeface="Lora"/>
              <a:sym typeface="Lora"/>
            </a:endParaRPr>
          </a:p>
          <a:p>
            <a:pPr indent="-330200" lvl="0" marL="457200" rtl="0" algn="l">
              <a:spcBef>
                <a:spcPts val="0"/>
              </a:spcBef>
              <a:spcAft>
                <a:spcPts val="0"/>
              </a:spcAft>
              <a:buSzPts val="1600"/>
              <a:buFont typeface="Lora"/>
              <a:buChar char="●"/>
            </a:pPr>
            <a:r>
              <a:rPr lang="en" sz="1600">
                <a:latin typeface="Lora"/>
                <a:ea typeface="Lora"/>
                <a:cs typeface="Lora"/>
                <a:sym typeface="Lora"/>
              </a:rPr>
              <a:t>NY was forced to implement new restrictions as the world waited for a vaccine.</a:t>
            </a:r>
            <a:endParaRPr sz="1600">
              <a:latin typeface="Lora"/>
              <a:ea typeface="Lora"/>
              <a:cs typeface="Lora"/>
              <a:sym typeface="Lora"/>
            </a:endParaRPr>
          </a:p>
          <a:p>
            <a:pPr indent="0" lvl="0" marL="457200" rtl="0" algn="l">
              <a:spcBef>
                <a:spcPts val="1200"/>
              </a:spcBef>
              <a:spcAft>
                <a:spcPts val="1200"/>
              </a:spcAft>
              <a:buNone/>
            </a:pPr>
            <a:r>
              <a:t/>
            </a:r>
            <a:endParaRPr sz="1600">
              <a:latin typeface="Lora"/>
              <a:ea typeface="Lora"/>
              <a:cs typeface="Lora"/>
              <a:sym typeface="Lo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Before we Start</a:t>
            </a:r>
            <a:endParaRPr>
              <a:latin typeface="Lora"/>
              <a:ea typeface="Lora"/>
              <a:cs typeface="Lora"/>
              <a:sym typeface="Lora"/>
            </a:endParaRPr>
          </a:p>
        </p:txBody>
      </p:sp>
      <p:pic>
        <p:nvPicPr>
          <p:cNvPr id="120" name="Google Shape;120;p21"/>
          <p:cNvPicPr preferRelativeResize="0"/>
          <p:nvPr/>
        </p:nvPicPr>
        <p:blipFill>
          <a:blip r:embed="rId3">
            <a:alphaModFix/>
          </a:blip>
          <a:stretch>
            <a:fillRect/>
          </a:stretch>
        </p:blipFill>
        <p:spPr>
          <a:xfrm>
            <a:off x="4691213" y="1147850"/>
            <a:ext cx="3890079" cy="2562876"/>
          </a:xfrm>
          <a:prstGeom prst="rect">
            <a:avLst/>
          </a:prstGeom>
          <a:noFill/>
          <a:ln cap="flat" cmpd="sng" w="9525">
            <a:solidFill>
              <a:schemeClr val="dk1"/>
            </a:solidFill>
            <a:prstDash val="solid"/>
            <a:round/>
            <a:headEnd len="sm" w="sm" type="none"/>
            <a:tailEnd len="sm" w="sm" type="none"/>
          </a:ln>
        </p:spPr>
      </p:pic>
      <p:sp>
        <p:nvSpPr>
          <p:cNvPr id="121" name="Google Shape;121;p21"/>
          <p:cNvSpPr txBox="1"/>
          <p:nvPr>
            <p:ph idx="1" type="body"/>
          </p:nvPr>
        </p:nvSpPr>
        <p:spPr>
          <a:xfrm>
            <a:off x="311700" y="4230575"/>
            <a:ext cx="59988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Lora"/>
                <a:ea typeface="Lora"/>
                <a:cs typeface="Lora"/>
                <a:sym typeface="Lora"/>
              </a:rPr>
              <a:t>We imported needed libraries and ran given cells</a:t>
            </a:r>
            <a:endParaRPr>
              <a:latin typeface="Lora"/>
              <a:ea typeface="Lora"/>
              <a:cs typeface="Lora"/>
              <a:sym typeface="Lora"/>
            </a:endParaRPr>
          </a:p>
        </p:txBody>
      </p:sp>
      <p:pic>
        <p:nvPicPr>
          <p:cNvPr id="122" name="Google Shape;122;p21"/>
          <p:cNvPicPr preferRelativeResize="0"/>
          <p:nvPr/>
        </p:nvPicPr>
        <p:blipFill>
          <a:blip r:embed="rId4">
            <a:alphaModFix/>
          </a:blip>
          <a:stretch>
            <a:fillRect/>
          </a:stretch>
        </p:blipFill>
        <p:spPr>
          <a:xfrm>
            <a:off x="311698" y="1411075"/>
            <a:ext cx="4220000" cy="22002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